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layout2.xml" ContentType="application/vnd.openxmlformats-officedocument.drawingml.diagram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diagrams/data1.xml" ContentType="application/vnd.openxmlformats-officedocument.drawingml.diagramData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slides/slide129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139"/>
  </p:notesMasterIdLst>
  <p:sldIdLst>
    <p:sldId id="256" r:id="rId4"/>
    <p:sldId id="356" r:id="rId5"/>
    <p:sldId id="257" r:id="rId6"/>
    <p:sldId id="409" r:id="rId7"/>
    <p:sldId id="262" r:id="rId8"/>
    <p:sldId id="390" r:id="rId9"/>
    <p:sldId id="391" r:id="rId10"/>
    <p:sldId id="392" r:id="rId11"/>
    <p:sldId id="434" r:id="rId12"/>
    <p:sldId id="427" r:id="rId13"/>
    <p:sldId id="428" r:id="rId14"/>
    <p:sldId id="429" r:id="rId15"/>
    <p:sldId id="331" r:id="rId16"/>
    <p:sldId id="274" r:id="rId17"/>
    <p:sldId id="296" r:id="rId18"/>
    <p:sldId id="295" r:id="rId19"/>
    <p:sldId id="297" r:id="rId20"/>
    <p:sldId id="320" r:id="rId21"/>
    <p:sldId id="321" r:id="rId22"/>
    <p:sldId id="275" r:id="rId23"/>
    <p:sldId id="316" r:id="rId24"/>
    <p:sldId id="318" r:id="rId25"/>
    <p:sldId id="319" r:id="rId26"/>
    <p:sldId id="358" r:id="rId27"/>
    <p:sldId id="359" r:id="rId28"/>
    <p:sldId id="419" r:id="rId29"/>
    <p:sldId id="418" r:id="rId30"/>
    <p:sldId id="420" r:id="rId31"/>
    <p:sldId id="276" r:id="rId32"/>
    <p:sldId id="317" r:id="rId33"/>
    <p:sldId id="322" r:id="rId34"/>
    <p:sldId id="323" r:id="rId35"/>
    <p:sldId id="417" r:id="rId36"/>
    <p:sldId id="263" r:id="rId37"/>
    <p:sldId id="375" r:id="rId38"/>
    <p:sldId id="398" r:id="rId39"/>
    <p:sldId id="374" r:id="rId40"/>
    <p:sldId id="376" r:id="rId41"/>
    <p:sldId id="397" r:id="rId42"/>
    <p:sldId id="377" r:id="rId43"/>
    <p:sldId id="373" r:id="rId44"/>
    <p:sldId id="378" r:id="rId45"/>
    <p:sldId id="380" r:id="rId46"/>
    <p:sldId id="368" r:id="rId47"/>
    <p:sldId id="379" r:id="rId48"/>
    <p:sldId id="381" r:id="rId49"/>
    <p:sldId id="369" r:id="rId50"/>
    <p:sldId id="370" r:id="rId51"/>
    <p:sldId id="280" r:id="rId52"/>
    <p:sldId id="393" r:id="rId53"/>
    <p:sldId id="304" r:id="rId54"/>
    <p:sldId id="281" r:id="rId55"/>
    <p:sldId id="372" r:id="rId56"/>
    <p:sldId id="383" r:id="rId57"/>
    <p:sldId id="282" r:id="rId58"/>
    <p:sldId id="382" r:id="rId59"/>
    <p:sldId id="298" r:id="rId60"/>
    <p:sldId id="384" r:id="rId61"/>
    <p:sldId id="386" r:id="rId62"/>
    <p:sldId id="300" r:id="rId63"/>
    <p:sldId id="385" r:id="rId64"/>
    <p:sldId id="299" r:id="rId65"/>
    <p:sldId id="399" r:id="rId66"/>
    <p:sldId id="400" r:id="rId67"/>
    <p:sldId id="401" r:id="rId68"/>
    <p:sldId id="406" r:id="rId69"/>
    <p:sldId id="407" r:id="rId70"/>
    <p:sldId id="408" r:id="rId71"/>
    <p:sldId id="283" r:id="rId72"/>
    <p:sldId id="301" r:id="rId73"/>
    <p:sldId id="302" r:id="rId74"/>
    <p:sldId id="303" r:id="rId75"/>
    <p:sldId id="388" r:id="rId76"/>
    <p:sldId id="410" r:id="rId77"/>
    <p:sldId id="387" r:id="rId78"/>
    <p:sldId id="284" r:id="rId79"/>
    <p:sldId id="394" r:id="rId80"/>
    <p:sldId id="395" r:id="rId81"/>
    <p:sldId id="306" r:id="rId82"/>
    <p:sldId id="430" r:id="rId83"/>
    <p:sldId id="431" r:id="rId84"/>
    <p:sldId id="307" r:id="rId85"/>
    <p:sldId id="305" r:id="rId86"/>
    <p:sldId id="325" r:id="rId87"/>
    <p:sldId id="326" r:id="rId88"/>
    <p:sldId id="389" r:id="rId89"/>
    <p:sldId id="327" r:id="rId90"/>
    <p:sldId id="328" r:id="rId91"/>
    <p:sldId id="329" r:id="rId92"/>
    <p:sldId id="330" r:id="rId93"/>
    <p:sldId id="332" r:id="rId94"/>
    <p:sldId id="361" r:id="rId95"/>
    <p:sldId id="362" r:id="rId96"/>
    <p:sldId id="423" r:id="rId97"/>
    <p:sldId id="424" r:id="rId98"/>
    <p:sldId id="425" r:id="rId99"/>
    <p:sldId id="426" r:id="rId100"/>
    <p:sldId id="333" r:id="rId101"/>
    <p:sldId id="350" r:id="rId102"/>
    <p:sldId id="363" r:id="rId103"/>
    <p:sldId id="364" r:id="rId104"/>
    <p:sldId id="365" r:id="rId105"/>
    <p:sldId id="366" r:id="rId106"/>
    <p:sldId id="367" r:id="rId107"/>
    <p:sldId id="336" r:id="rId108"/>
    <p:sldId id="436" r:id="rId109"/>
    <p:sldId id="437" r:id="rId110"/>
    <p:sldId id="438" r:id="rId111"/>
    <p:sldId id="338" r:id="rId112"/>
    <p:sldId id="357" r:id="rId113"/>
    <p:sldId id="396" r:id="rId114"/>
    <p:sldId id="354" r:id="rId115"/>
    <p:sldId id="339" r:id="rId116"/>
    <p:sldId id="411" r:id="rId117"/>
    <p:sldId id="412" r:id="rId118"/>
    <p:sldId id="413" r:id="rId119"/>
    <p:sldId id="414" r:id="rId120"/>
    <p:sldId id="415" r:id="rId121"/>
    <p:sldId id="416" r:id="rId122"/>
    <p:sldId id="355" r:id="rId123"/>
    <p:sldId id="360" r:id="rId124"/>
    <p:sldId id="335" r:id="rId125"/>
    <p:sldId id="266" r:id="rId126"/>
    <p:sldId id="292" r:id="rId127"/>
    <p:sldId id="422" r:id="rId128"/>
    <p:sldId id="432" r:id="rId129"/>
    <p:sldId id="433" r:id="rId130"/>
    <p:sldId id="293" r:id="rId131"/>
    <p:sldId id="352" r:id="rId132"/>
    <p:sldId id="421" r:id="rId133"/>
    <p:sldId id="353" r:id="rId134"/>
    <p:sldId id="294" r:id="rId135"/>
    <p:sldId id="351" r:id="rId136"/>
    <p:sldId id="315" r:id="rId137"/>
    <p:sldId id="314" r:id="rId1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815" autoAdjust="0"/>
    <p:restoredTop sz="81818" autoAdjust="0"/>
  </p:normalViewPr>
  <p:slideViewPr>
    <p:cSldViewPr>
      <p:cViewPr varScale="1">
        <p:scale>
          <a:sx n="72" d="100"/>
          <a:sy n="72" d="100"/>
        </p:scale>
        <p:origin x="-150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38" Type="http://schemas.openxmlformats.org/officeDocument/2006/relationships/slide" Target="slides/slide135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16" Type="http://schemas.openxmlformats.org/officeDocument/2006/relationships/slide" Target="slides/slide113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137" Type="http://schemas.openxmlformats.org/officeDocument/2006/relationships/slide" Target="slides/slide13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4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C54421-35B1-4AE4-B941-78F2E43AAF6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8B2C6B9F-3334-4900-BCA5-021EA09F7A33}">
      <dgm:prSet phldrT="[文本]"/>
      <dgm:spPr/>
      <dgm:t>
        <a:bodyPr/>
        <a:lstStyle/>
        <a:p>
          <a:r>
            <a:rPr lang="en-US" altLang="zh-CN" dirty="0" err="1" smtClean="0">
              <a:solidFill>
                <a:schemeClr val="tx1"/>
              </a:solidFill>
            </a:rPr>
            <a:t>Gbuffer</a:t>
          </a:r>
          <a:r>
            <a:rPr lang="zh-CN" altLang="en-US" dirty="0" smtClean="0">
              <a:solidFill>
                <a:schemeClr val="tx1"/>
              </a:solidFill>
            </a:rPr>
            <a:t>渲染</a:t>
          </a:r>
          <a:endParaRPr lang="zh-CN" altLang="en-US" dirty="0">
            <a:solidFill>
              <a:schemeClr val="tx1"/>
            </a:solidFill>
          </a:endParaRPr>
        </a:p>
      </dgm:t>
    </dgm:pt>
    <dgm:pt modelId="{9F24182B-B047-4BE8-B5A1-68E275A544F5}" type="parTrans" cxnId="{C956FC5F-AE16-40AD-A823-4E8F9F70D310}">
      <dgm:prSet/>
      <dgm:spPr/>
    </dgm:pt>
    <dgm:pt modelId="{7608C27C-1DDF-4773-A92A-58251D6B06B7}" type="sibTrans" cxnId="{C956FC5F-AE16-40AD-A823-4E8F9F70D310}">
      <dgm:prSet/>
      <dgm:spPr/>
    </dgm:pt>
    <dgm:pt modelId="{6E2B0742-A581-4573-ABB7-9F4D62CD827A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计算大光源</a:t>
          </a:r>
          <a:endParaRPr lang="zh-CN" altLang="en-US" dirty="0">
            <a:solidFill>
              <a:schemeClr val="tx1"/>
            </a:solidFill>
          </a:endParaRPr>
        </a:p>
      </dgm:t>
    </dgm:pt>
    <dgm:pt modelId="{FAC1BB95-DB89-4E39-B13D-D887B566D1D2}" type="parTrans" cxnId="{CD332D24-D31F-4304-8CB5-CD22D014DEA0}">
      <dgm:prSet/>
      <dgm:spPr/>
    </dgm:pt>
    <dgm:pt modelId="{063405F2-5758-4F2D-997C-CA39D370C3CA}" type="sibTrans" cxnId="{CD332D24-D31F-4304-8CB5-CD22D014DEA0}">
      <dgm:prSet/>
      <dgm:spPr/>
    </dgm:pt>
    <dgm:pt modelId="{D0EB1E92-B92A-4DE9-9177-65372B8E361B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计算小光源</a:t>
          </a:r>
          <a:endParaRPr lang="zh-CN" altLang="en-US" dirty="0">
            <a:solidFill>
              <a:schemeClr val="tx1"/>
            </a:solidFill>
          </a:endParaRPr>
        </a:p>
      </dgm:t>
    </dgm:pt>
    <dgm:pt modelId="{01A411F0-9C1E-4526-8AAE-CEB48CA42C4B}" type="parTrans" cxnId="{83A91A04-C018-4384-A349-06FED6D9FA50}">
      <dgm:prSet/>
      <dgm:spPr/>
    </dgm:pt>
    <dgm:pt modelId="{0D6A1CE6-A069-44FC-B6BD-87921FA2D3BC}" type="sibTrans" cxnId="{83A91A04-C018-4384-A349-06FED6D9FA50}">
      <dgm:prSet/>
      <dgm:spPr/>
    </dgm:pt>
    <dgm:pt modelId="{34FA8EA3-49FC-4FBD-844D-88196E5EBA65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绘制特殊材质物件</a:t>
          </a:r>
          <a:endParaRPr lang="zh-CN" altLang="en-US" dirty="0">
            <a:solidFill>
              <a:schemeClr val="tx1"/>
            </a:solidFill>
          </a:endParaRPr>
        </a:p>
      </dgm:t>
    </dgm:pt>
    <dgm:pt modelId="{38C73976-20B4-489E-8A6B-A6B948071A80}" type="parTrans" cxnId="{BBC3479C-5FC9-4B84-A20B-0BCDD927B2F0}">
      <dgm:prSet/>
      <dgm:spPr/>
    </dgm:pt>
    <dgm:pt modelId="{1F3406E4-ECA7-43FD-9AC3-279704C569D3}" type="sibTrans" cxnId="{BBC3479C-5FC9-4B84-A20B-0BCDD927B2F0}">
      <dgm:prSet/>
      <dgm:spPr/>
    </dgm:pt>
    <dgm:pt modelId="{6E52240D-3801-468F-ADAE-CDAB02BD3763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绘制非标准</a:t>
          </a:r>
          <a:r>
            <a:rPr lang="en-US" altLang="zh-CN" dirty="0" smtClean="0">
              <a:solidFill>
                <a:schemeClr val="tx1"/>
              </a:solidFill>
            </a:rPr>
            <a:t>alpha</a:t>
          </a:r>
          <a:r>
            <a:rPr lang="zh-CN" altLang="en-US" dirty="0" smtClean="0">
              <a:solidFill>
                <a:schemeClr val="tx1"/>
              </a:solidFill>
            </a:rPr>
            <a:t>物件</a:t>
          </a:r>
          <a:endParaRPr lang="zh-CN" altLang="en-US" dirty="0">
            <a:solidFill>
              <a:schemeClr val="tx1"/>
            </a:solidFill>
          </a:endParaRPr>
        </a:p>
      </dgm:t>
    </dgm:pt>
    <dgm:pt modelId="{8C926CDC-A9E5-416F-8FBC-1B040F3FBE76}" type="parTrans" cxnId="{80430E18-A446-4B57-8E48-1BF0BF1D6B02}">
      <dgm:prSet/>
      <dgm:spPr/>
    </dgm:pt>
    <dgm:pt modelId="{6EB7A96B-5F14-49A8-B259-776694CDAB73}" type="sibTrans" cxnId="{80430E18-A446-4B57-8E48-1BF0BF1D6B02}">
      <dgm:prSet/>
      <dgm:spPr/>
    </dgm:pt>
    <dgm:pt modelId="{CE60BA54-160E-42FE-9016-6DC784183C35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其他后处理特效</a:t>
          </a:r>
          <a:endParaRPr lang="zh-CN" altLang="en-US" dirty="0">
            <a:solidFill>
              <a:schemeClr val="tx1"/>
            </a:solidFill>
          </a:endParaRPr>
        </a:p>
      </dgm:t>
    </dgm:pt>
    <dgm:pt modelId="{EC61F4A7-D158-4E7B-B083-01B5BA40684A}" type="parTrans" cxnId="{447C1C82-0FE8-4945-AA7A-E7081BCD618D}">
      <dgm:prSet/>
      <dgm:spPr/>
    </dgm:pt>
    <dgm:pt modelId="{A6F79070-BEF1-4362-ADF2-175622A6C575}" type="sibTrans" cxnId="{447C1C82-0FE8-4945-AA7A-E7081BCD618D}">
      <dgm:prSet/>
      <dgm:spPr/>
    </dgm:pt>
    <dgm:pt modelId="{87553557-7783-4EBC-AA50-EE47CC6B54B4}" type="pres">
      <dgm:prSet presAssocID="{63C54421-35B1-4AE4-B941-78F2E43AAF6E}" presName="CompostProcess" presStyleCnt="0">
        <dgm:presLayoutVars>
          <dgm:dir/>
          <dgm:resizeHandles val="exact"/>
        </dgm:presLayoutVars>
      </dgm:prSet>
      <dgm:spPr/>
    </dgm:pt>
    <dgm:pt modelId="{43D2C3FB-5AE7-419D-BAAD-CB2DC2D5A37E}" type="pres">
      <dgm:prSet presAssocID="{63C54421-35B1-4AE4-B941-78F2E43AAF6E}" presName="arrow" presStyleLbl="bgShp" presStyleIdx="0" presStyleCnt="1"/>
      <dgm:spPr/>
    </dgm:pt>
    <dgm:pt modelId="{90792E98-7E35-4D7E-B0C1-758C6A55200D}" type="pres">
      <dgm:prSet presAssocID="{63C54421-35B1-4AE4-B941-78F2E43AAF6E}" presName="linearProcess" presStyleCnt="0"/>
      <dgm:spPr/>
    </dgm:pt>
    <dgm:pt modelId="{80249FC9-B508-409D-AD38-3298A69DE234}" type="pres">
      <dgm:prSet presAssocID="{8B2C6B9F-3334-4900-BCA5-021EA09F7A33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E3BADE-834B-45C2-A66A-337F783874B5}" type="pres">
      <dgm:prSet presAssocID="{7608C27C-1DDF-4773-A92A-58251D6B06B7}" presName="sibTrans" presStyleCnt="0"/>
      <dgm:spPr/>
    </dgm:pt>
    <dgm:pt modelId="{543A24A4-E1E8-4138-8EDA-9C2D194F615A}" type="pres">
      <dgm:prSet presAssocID="{6E2B0742-A581-4573-ABB7-9F4D62CD827A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E33C33-0869-4447-8708-EB8CCD6DA30B}" type="pres">
      <dgm:prSet presAssocID="{063405F2-5758-4F2D-997C-CA39D370C3CA}" presName="sibTrans" presStyleCnt="0"/>
      <dgm:spPr/>
    </dgm:pt>
    <dgm:pt modelId="{589570B7-01B4-4CB1-B718-DB62F54DC32E}" type="pres">
      <dgm:prSet presAssocID="{D0EB1E92-B92A-4DE9-9177-65372B8E361B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30CACC-2ABC-450F-987A-4959C717DBD5}" type="pres">
      <dgm:prSet presAssocID="{0D6A1CE6-A069-44FC-B6BD-87921FA2D3BC}" presName="sibTrans" presStyleCnt="0"/>
      <dgm:spPr/>
    </dgm:pt>
    <dgm:pt modelId="{DE853BAE-9E54-4EF2-96AA-4F572DB2E08F}" type="pres">
      <dgm:prSet presAssocID="{34FA8EA3-49FC-4FBD-844D-88196E5EBA65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D1DFE9-E8FF-4640-B0E2-BAE107E3DA35}" type="pres">
      <dgm:prSet presAssocID="{1F3406E4-ECA7-43FD-9AC3-279704C569D3}" presName="sibTrans" presStyleCnt="0"/>
      <dgm:spPr/>
    </dgm:pt>
    <dgm:pt modelId="{3F5C23F0-E90A-4EA9-8189-0D7775CB2494}" type="pres">
      <dgm:prSet presAssocID="{6E52240D-3801-468F-ADAE-CDAB02BD3763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207A8A2-C1BE-48C4-93C7-3CAA0C37F7FC}" type="pres">
      <dgm:prSet presAssocID="{6EB7A96B-5F14-49A8-B259-776694CDAB73}" presName="sibTrans" presStyleCnt="0"/>
      <dgm:spPr/>
    </dgm:pt>
    <dgm:pt modelId="{5A3AA94A-72C1-47DD-98CA-A445B51D5967}" type="pres">
      <dgm:prSet presAssocID="{CE60BA54-160E-42FE-9016-6DC784183C35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33EB1B0-5B70-4692-95BE-3AC2743C00F3}" type="presOf" srcId="{6E2B0742-A581-4573-ABB7-9F4D62CD827A}" destId="{543A24A4-E1E8-4138-8EDA-9C2D194F615A}" srcOrd="0" destOrd="0" presId="urn:microsoft.com/office/officeart/2005/8/layout/hProcess9"/>
    <dgm:cxn modelId="{DF04E3F3-1C2B-41AB-A620-0DBE8C7BE7D1}" type="presOf" srcId="{8B2C6B9F-3334-4900-BCA5-021EA09F7A33}" destId="{80249FC9-B508-409D-AD38-3298A69DE234}" srcOrd="0" destOrd="0" presId="urn:microsoft.com/office/officeart/2005/8/layout/hProcess9"/>
    <dgm:cxn modelId="{E91F64AF-0A43-427D-B3D7-E4622AB22A47}" type="presOf" srcId="{34FA8EA3-49FC-4FBD-844D-88196E5EBA65}" destId="{DE853BAE-9E54-4EF2-96AA-4F572DB2E08F}" srcOrd="0" destOrd="0" presId="urn:microsoft.com/office/officeart/2005/8/layout/hProcess9"/>
    <dgm:cxn modelId="{CD332D24-D31F-4304-8CB5-CD22D014DEA0}" srcId="{63C54421-35B1-4AE4-B941-78F2E43AAF6E}" destId="{6E2B0742-A581-4573-ABB7-9F4D62CD827A}" srcOrd="1" destOrd="0" parTransId="{FAC1BB95-DB89-4E39-B13D-D887B566D1D2}" sibTransId="{063405F2-5758-4F2D-997C-CA39D370C3CA}"/>
    <dgm:cxn modelId="{80430E18-A446-4B57-8E48-1BF0BF1D6B02}" srcId="{63C54421-35B1-4AE4-B941-78F2E43AAF6E}" destId="{6E52240D-3801-468F-ADAE-CDAB02BD3763}" srcOrd="4" destOrd="0" parTransId="{8C926CDC-A9E5-416F-8FBC-1B040F3FBE76}" sibTransId="{6EB7A96B-5F14-49A8-B259-776694CDAB73}"/>
    <dgm:cxn modelId="{E274730E-24CE-4872-A758-522E61C1BA2A}" type="presOf" srcId="{D0EB1E92-B92A-4DE9-9177-65372B8E361B}" destId="{589570B7-01B4-4CB1-B718-DB62F54DC32E}" srcOrd="0" destOrd="0" presId="urn:microsoft.com/office/officeart/2005/8/layout/hProcess9"/>
    <dgm:cxn modelId="{6E62CF2C-5B59-40FD-9ADA-D6986795F7D0}" type="presOf" srcId="{6E52240D-3801-468F-ADAE-CDAB02BD3763}" destId="{3F5C23F0-E90A-4EA9-8189-0D7775CB2494}" srcOrd="0" destOrd="0" presId="urn:microsoft.com/office/officeart/2005/8/layout/hProcess9"/>
    <dgm:cxn modelId="{22EDCE28-A2F3-4E4D-BDAF-F93744BD3BC6}" type="presOf" srcId="{63C54421-35B1-4AE4-B941-78F2E43AAF6E}" destId="{87553557-7783-4EBC-AA50-EE47CC6B54B4}" srcOrd="0" destOrd="0" presId="urn:microsoft.com/office/officeart/2005/8/layout/hProcess9"/>
    <dgm:cxn modelId="{BBC3479C-5FC9-4B84-A20B-0BCDD927B2F0}" srcId="{63C54421-35B1-4AE4-B941-78F2E43AAF6E}" destId="{34FA8EA3-49FC-4FBD-844D-88196E5EBA65}" srcOrd="3" destOrd="0" parTransId="{38C73976-20B4-489E-8A6B-A6B948071A80}" sibTransId="{1F3406E4-ECA7-43FD-9AC3-279704C569D3}"/>
    <dgm:cxn modelId="{83A91A04-C018-4384-A349-06FED6D9FA50}" srcId="{63C54421-35B1-4AE4-B941-78F2E43AAF6E}" destId="{D0EB1E92-B92A-4DE9-9177-65372B8E361B}" srcOrd="2" destOrd="0" parTransId="{01A411F0-9C1E-4526-8AAE-CEB48CA42C4B}" sibTransId="{0D6A1CE6-A069-44FC-B6BD-87921FA2D3BC}"/>
    <dgm:cxn modelId="{FE292F83-245D-437A-9D3D-D2BA74849203}" type="presOf" srcId="{CE60BA54-160E-42FE-9016-6DC784183C35}" destId="{5A3AA94A-72C1-47DD-98CA-A445B51D5967}" srcOrd="0" destOrd="0" presId="urn:microsoft.com/office/officeart/2005/8/layout/hProcess9"/>
    <dgm:cxn modelId="{C956FC5F-AE16-40AD-A823-4E8F9F70D310}" srcId="{63C54421-35B1-4AE4-B941-78F2E43AAF6E}" destId="{8B2C6B9F-3334-4900-BCA5-021EA09F7A33}" srcOrd="0" destOrd="0" parTransId="{9F24182B-B047-4BE8-B5A1-68E275A544F5}" sibTransId="{7608C27C-1DDF-4773-A92A-58251D6B06B7}"/>
    <dgm:cxn modelId="{447C1C82-0FE8-4945-AA7A-E7081BCD618D}" srcId="{63C54421-35B1-4AE4-B941-78F2E43AAF6E}" destId="{CE60BA54-160E-42FE-9016-6DC784183C35}" srcOrd="5" destOrd="0" parTransId="{EC61F4A7-D158-4E7B-B083-01B5BA40684A}" sibTransId="{A6F79070-BEF1-4362-ADF2-175622A6C575}"/>
    <dgm:cxn modelId="{E9568CA0-B7E1-49E7-98F5-4F8B41F7E006}" type="presParOf" srcId="{87553557-7783-4EBC-AA50-EE47CC6B54B4}" destId="{43D2C3FB-5AE7-419D-BAAD-CB2DC2D5A37E}" srcOrd="0" destOrd="0" presId="urn:microsoft.com/office/officeart/2005/8/layout/hProcess9"/>
    <dgm:cxn modelId="{47E1CFBC-E150-4E6F-9A8F-151C488EE598}" type="presParOf" srcId="{87553557-7783-4EBC-AA50-EE47CC6B54B4}" destId="{90792E98-7E35-4D7E-B0C1-758C6A55200D}" srcOrd="1" destOrd="0" presId="urn:microsoft.com/office/officeart/2005/8/layout/hProcess9"/>
    <dgm:cxn modelId="{E6A65C2B-D372-4C98-9FBE-A5C21EC5F7AB}" type="presParOf" srcId="{90792E98-7E35-4D7E-B0C1-758C6A55200D}" destId="{80249FC9-B508-409D-AD38-3298A69DE234}" srcOrd="0" destOrd="0" presId="urn:microsoft.com/office/officeart/2005/8/layout/hProcess9"/>
    <dgm:cxn modelId="{865B94BA-3356-4772-AE46-41715F596ACB}" type="presParOf" srcId="{90792E98-7E35-4D7E-B0C1-758C6A55200D}" destId="{FEE3BADE-834B-45C2-A66A-337F783874B5}" srcOrd="1" destOrd="0" presId="urn:microsoft.com/office/officeart/2005/8/layout/hProcess9"/>
    <dgm:cxn modelId="{E230F463-4C03-41CA-8931-348398FAF82F}" type="presParOf" srcId="{90792E98-7E35-4D7E-B0C1-758C6A55200D}" destId="{543A24A4-E1E8-4138-8EDA-9C2D194F615A}" srcOrd="2" destOrd="0" presId="urn:microsoft.com/office/officeart/2005/8/layout/hProcess9"/>
    <dgm:cxn modelId="{698D9357-BB86-46FF-A933-85D4021335E0}" type="presParOf" srcId="{90792E98-7E35-4D7E-B0C1-758C6A55200D}" destId="{14E33C33-0869-4447-8708-EB8CCD6DA30B}" srcOrd="3" destOrd="0" presId="urn:microsoft.com/office/officeart/2005/8/layout/hProcess9"/>
    <dgm:cxn modelId="{A0215F6F-D3F5-4960-BB99-1C4F77711C99}" type="presParOf" srcId="{90792E98-7E35-4D7E-B0C1-758C6A55200D}" destId="{589570B7-01B4-4CB1-B718-DB62F54DC32E}" srcOrd="4" destOrd="0" presId="urn:microsoft.com/office/officeart/2005/8/layout/hProcess9"/>
    <dgm:cxn modelId="{E697BE51-0E4A-4F19-ABD0-A48C435BBDC3}" type="presParOf" srcId="{90792E98-7E35-4D7E-B0C1-758C6A55200D}" destId="{4930CACC-2ABC-450F-987A-4959C717DBD5}" srcOrd="5" destOrd="0" presId="urn:microsoft.com/office/officeart/2005/8/layout/hProcess9"/>
    <dgm:cxn modelId="{D11076AF-8724-4349-9649-2FC6093543D9}" type="presParOf" srcId="{90792E98-7E35-4D7E-B0C1-758C6A55200D}" destId="{DE853BAE-9E54-4EF2-96AA-4F572DB2E08F}" srcOrd="6" destOrd="0" presId="urn:microsoft.com/office/officeart/2005/8/layout/hProcess9"/>
    <dgm:cxn modelId="{CDAF9206-8287-4A60-A1F9-1666062C8DBE}" type="presParOf" srcId="{90792E98-7E35-4D7E-B0C1-758C6A55200D}" destId="{B5D1DFE9-E8FF-4640-B0E2-BAE107E3DA35}" srcOrd="7" destOrd="0" presId="urn:microsoft.com/office/officeart/2005/8/layout/hProcess9"/>
    <dgm:cxn modelId="{5C2293C3-294B-40B7-A1DD-1926D8278CE0}" type="presParOf" srcId="{90792E98-7E35-4D7E-B0C1-758C6A55200D}" destId="{3F5C23F0-E90A-4EA9-8189-0D7775CB2494}" srcOrd="8" destOrd="0" presId="urn:microsoft.com/office/officeart/2005/8/layout/hProcess9"/>
    <dgm:cxn modelId="{53E86351-075B-4833-94FE-0E19902D51AB}" type="presParOf" srcId="{90792E98-7E35-4D7E-B0C1-758C6A55200D}" destId="{3207A8A2-C1BE-48C4-93C7-3CAA0C37F7FC}" srcOrd="9" destOrd="0" presId="urn:microsoft.com/office/officeart/2005/8/layout/hProcess9"/>
    <dgm:cxn modelId="{64E4883D-4B37-4AC8-9428-1B533A362F8D}" type="presParOf" srcId="{90792E98-7E35-4D7E-B0C1-758C6A55200D}" destId="{5A3AA94A-72C1-47DD-98CA-A445B51D5967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EC0DBD-DE54-4F0E-A56C-40A21E118ED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4742966-E9CC-4FAD-81CA-E08BD297D5DC}">
      <dgm:prSet phldrT="[文本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不透明物体</a:t>
          </a:r>
          <a:endParaRPr lang="zh-CN" altLang="en-US" dirty="0">
            <a:solidFill>
              <a:schemeClr val="tx1"/>
            </a:solidFill>
          </a:endParaRPr>
        </a:p>
      </dgm:t>
    </dgm:pt>
    <dgm:pt modelId="{ED40DAC3-6827-46C0-A997-112D0CC18876}" type="parTrans" cxnId="{6DF9B101-B435-4589-B079-3AD03D09510E}">
      <dgm:prSet/>
      <dgm:spPr/>
      <dgm:t>
        <a:bodyPr/>
        <a:lstStyle/>
        <a:p>
          <a:endParaRPr lang="zh-CN" altLang="en-US"/>
        </a:p>
      </dgm:t>
    </dgm:pt>
    <dgm:pt modelId="{9DD86947-A43C-413C-A7E4-7C697DFE2C97}" type="sibTrans" cxnId="{6DF9B101-B435-4589-B079-3AD03D09510E}">
      <dgm:prSet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zh-CN" altLang="en-US"/>
        </a:p>
      </dgm:t>
    </dgm:pt>
    <dgm:pt modelId="{FC3CF036-5F88-4609-9851-4CCF6C22FC79}">
      <dgm:prSet phldrT="[文本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天空盒</a:t>
          </a:r>
          <a:endParaRPr lang="zh-CN" altLang="en-US" dirty="0">
            <a:solidFill>
              <a:schemeClr val="tx1"/>
            </a:solidFill>
          </a:endParaRPr>
        </a:p>
      </dgm:t>
    </dgm:pt>
    <dgm:pt modelId="{CCCD570E-4D29-4CCA-AAB4-1FD615C9223D}" type="parTrans" cxnId="{88D4276E-12AC-4A4C-B404-2D1FA0849BC5}">
      <dgm:prSet/>
      <dgm:spPr/>
      <dgm:t>
        <a:bodyPr/>
        <a:lstStyle/>
        <a:p>
          <a:endParaRPr lang="zh-CN" altLang="en-US"/>
        </a:p>
      </dgm:t>
    </dgm:pt>
    <dgm:pt modelId="{5532DF41-E0F0-485E-A94A-51BF96F5616F}" type="sibTrans" cxnId="{88D4276E-12AC-4A4C-B404-2D1FA0849BC5}">
      <dgm:prSet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zh-CN" altLang="en-US"/>
        </a:p>
      </dgm:t>
    </dgm:pt>
    <dgm:pt modelId="{8F04CEBF-AADF-4C87-98B2-FF7313820AC6}">
      <dgm:prSet phldrT="[文本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普通半透明物体</a:t>
          </a:r>
          <a:endParaRPr lang="zh-CN" altLang="en-US" dirty="0">
            <a:solidFill>
              <a:schemeClr val="tx1"/>
            </a:solidFill>
          </a:endParaRPr>
        </a:p>
      </dgm:t>
    </dgm:pt>
    <dgm:pt modelId="{4D9D802D-39A9-4C6B-8091-B9055F88259D}" type="parTrans" cxnId="{439C64EF-2810-4496-A9DB-98E236E0AAA9}">
      <dgm:prSet/>
      <dgm:spPr/>
      <dgm:t>
        <a:bodyPr/>
        <a:lstStyle/>
        <a:p>
          <a:endParaRPr lang="zh-CN" altLang="en-US"/>
        </a:p>
      </dgm:t>
    </dgm:pt>
    <dgm:pt modelId="{084F962C-A632-4E4A-9E10-BAF97BA408D6}" type="sibTrans" cxnId="{439C64EF-2810-4496-A9DB-98E236E0AAA9}">
      <dgm:prSet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zh-CN" altLang="en-US"/>
        </a:p>
      </dgm:t>
    </dgm:pt>
    <dgm:pt modelId="{CF6D188F-062C-40D5-983F-ED643425BBCF}">
      <dgm:prSet phldrT="[文本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延迟渲染光照</a:t>
          </a:r>
          <a:endParaRPr lang="zh-CN" altLang="en-US" dirty="0">
            <a:solidFill>
              <a:schemeClr val="tx1"/>
            </a:solidFill>
          </a:endParaRPr>
        </a:p>
      </dgm:t>
    </dgm:pt>
    <dgm:pt modelId="{10522A16-0EB9-409F-ACEB-4938416CD46E}" type="parTrans" cxnId="{F8CF94EB-FF2F-40C3-BC89-515BE1F2E689}">
      <dgm:prSet/>
      <dgm:spPr/>
      <dgm:t>
        <a:bodyPr/>
        <a:lstStyle/>
        <a:p>
          <a:endParaRPr lang="zh-CN" altLang="en-US"/>
        </a:p>
      </dgm:t>
    </dgm:pt>
    <dgm:pt modelId="{F89CC270-3B5E-4A31-A23D-015E2A265E1B}" type="sibTrans" cxnId="{F8CF94EB-FF2F-40C3-BC89-515BE1F2E689}">
      <dgm:prSet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zh-CN" altLang="en-US"/>
        </a:p>
      </dgm:t>
    </dgm:pt>
    <dgm:pt modelId="{B1D17319-8EFF-4FAF-9200-BCF000DEC1F1}">
      <dgm:prSet phldrT="[文本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叠加半透明物体</a:t>
          </a:r>
          <a:endParaRPr lang="zh-CN" altLang="en-US" dirty="0">
            <a:solidFill>
              <a:schemeClr val="tx1"/>
            </a:solidFill>
          </a:endParaRPr>
        </a:p>
      </dgm:t>
    </dgm:pt>
    <dgm:pt modelId="{54D6F061-3A07-477F-8669-FD2A2DB04C6B}" type="parTrans" cxnId="{2C2FB464-3216-4B31-834D-5E2F0090A454}">
      <dgm:prSet/>
      <dgm:spPr/>
      <dgm:t>
        <a:bodyPr/>
        <a:lstStyle/>
        <a:p>
          <a:endParaRPr lang="zh-CN" altLang="en-US"/>
        </a:p>
      </dgm:t>
    </dgm:pt>
    <dgm:pt modelId="{C42A3750-EABC-4F58-BB86-5352CF886752}" type="sibTrans" cxnId="{2C2FB464-3216-4B31-834D-5E2F0090A454}">
      <dgm:prSet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zh-CN" altLang="en-US"/>
        </a:p>
      </dgm:t>
    </dgm:pt>
    <dgm:pt modelId="{497664F9-E9F1-45BC-9AD7-ABA55FF2D1C6}">
      <dgm:prSet phldrT="[文本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特殊材质物体</a:t>
          </a:r>
          <a:endParaRPr lang="zh-CN" altLang="en-US" dirty="0">
            <a:solidFill>
              <a:schemeClr val="tx1"/>
            </a:solidFill>
          </a:endParaRPr>
        </a:p>
      </dgm:t>
    </dgm:pt>
    <dgm:pt modelId="{717708FB-8602-4221-A7AD-8771F36275DF}" type="parTrans" cxnId="{969601E8-29DA-403B-A119-CD0EF708AB1D}">
      <dgm:prSet/>
      <dgm:spPr/>
      <dgm:t>
        <a:bodyPr/>
        <a:lstStyle/>
        <a:p>
          <a:endParaRPr lang="zh-CN" altLang="en-US"/>
        </a:p>
      </dgm:t>
    </dgm:pt>
    <dgm:pt modelId="{F94E659B-75C7-4E65-BF81-89C5E12787A7}" type="sibTrans" cxnId="{969601E8-29DA-403B-A119-CD0EF708AB1D}">
      <dgm:prSet/>
      <dgm:spPr/>
      <dgm:t>
        <a:bodyPr/>
        <a:lstStyle/>
        <a:p>
          <a:endParaRPr lang="zh-CN" altLang="en-US"/>
        </a:p>
      </dgm:t>
    </dgm:pt>
    <dgm:pt modelId="{49ED61A5-5B3B-43DD-942B-6453C4AB9B78}" type="pres">
      <dgm:prSet presAssocID="{B5EC0DBD-DE54-4F0E-A56C-40A21E118ED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3FFC107-192F-4271-AA08-EAFA3EDCF53B}" type="pres">
      <dgm:prSet presAssocID="{34742966-E9CC-4FAD-81CA-E08BD297D5D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7ACC77-9C01-4D74-B5E4-1B6E69CC7D98}" type="pres">
      <dgm:prSet presAssocID="{9DD86947-A43C-413C-A7E4-7C697DFE2C97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19108543-FB77-4AAA-BA22-FA00CEB226B0}" type="pres">
      <dgm:prSet presAssocID="{9DD86947-A43C-413C-A7E4-7C697DFE2C97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83686E71-7727-4453-80B0-7E44C6AF7021}" type="pres">
      <dgm:prSet presAssocID="{FC3CF036-5F88-4609-9851-4CCF6C22FC7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B3E440-7389-4A7C-9F4D-F5C7ECE3F9A4}" type="pres">
      <dgm:prSet presAssocID="{5532DF41-E0F0-485E-A94A-51BF96F5616F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D7D7AE64-FE7D-41AF-AB9B-B2E0CF67972D}" type="pres">
      <dgm:prSet presAssocID="{5532DF41-E0F0-485E-A94A-51BF96F5616F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78A51C80-3DF3-4FA4-835C-94FDD3AACD21}" type="pres">
      <dgm:prSet presAssocID="{8F04CEBF-AADF-4C87-98B2-FF7313820AC6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049C63-050C-4A73-886A-ED331401A257}" type="pres">
      <dgm:prSet presAssocID="{084F962C-A632-4E4A-9E10-BAF97BA408D6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25661394-5E29-44E0-86BC-D5729F544B74}" type="pres">
      <dgm:prSet presAssocID="{084F962C-A632-4E4A-9E10-BAF97BA408D6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D683174A-F8D3-4B80-9780-911FBCBEBC3F}" type="pres">
      <dgm:prSet presAssocID="{CF6D188F-062C-40D5-983F-ED643425BBC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FAB2AA-9A1E-45B7-98F7-CF043FFB7B78}" type="pres">
      <dgm:prSet presAssocID="{F89CC270-3B5E-4A31-A23D-015E2A265E1B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3AA14A79-6F59-48EE-AE81-3C0342C13ECF}" type="pres">
      <dgm:prSet presAssocID="{F89CC270-3B5E-4A31-A23D-015E2A265E1B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B8837E6A-7A68-4CFF-BFC3-78B3E1D0356D}" type="pres">
      <dgm:prSet presAssocID="{B1D17319-8EFF-4FAF-9200-BCF000DEC1F1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764AEB-51DC-47D2-8BD1-07ED68A0E0A1}" type="pres">
      <dgm:prSet presAssocID="{C42A3750-EABC-4F58-BB86-5352CF886752}" presName="sibTrans" presStyleLbl="sibTrans2D1" presStyleIdx="4" presStyleCnt="5"/>
      <dgm:spPr/>
      <dgm:t>
        <a:bodyPr/>
        <a:lstStyle/>
        <a:p>
          <a:endParaRPr lang="zh-CN" altLang="en-US"/>
        </a:p>
      </dgm:t>
    </dgm:pt>
    <dgm:pt modelId="{D4298A24-A60A-4E37-8CCA-7298EAA95544}" type="pres">
      <dgm:prSet presAssocID="{C42A3750-EABC-4F58-BB86-5352CF886752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  <dgm:pt modelId="{34CFD0C7-B5BE-4B93-98CD-74022F2726EE}" type="pres">
      <dgm:prSet presAssocID="{497664F9-E9F1-45BC-9AD7-ABA55FF2D1C6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DF9B101-B435-4589-B079-3AD03D09510E}" srcId="{B5EC0DBD-DE54-4F0E-A56C-40A21E118EDA}" destId="{34742966-E9CC-4FAD-81CA-E08BD297D5DC}" srcOrd="0" destOrd="0" parTransId="{ED40DAC3-6827-46C0-A997-112D0CC18876}" sibTransId="{9DD86947-A43C-413C-A7E4-7C697DFE2C97}"/>
    <dgm:cxn modelId="{373A4BC6-CD9C-4260-9CBF-CBDA00F10174}" type="presOf" srcId="{F89CC270-3B5E-4A31-A23D-015E2A265E1B}" destId="{27FAB2AA-9A1E-45B7-98F7-CF043FFB7B78}" srcOrd="0" destOrd="0" presId="urn:microsoft.com/office/officeart/2005/8/layout/process5"/>
    <dgm:cxn modelId="{C6DC4C6E-7738-4C68-8417-188892791DB9}" type="presOf" srcId="{8F04CEBF-AADF-4C87-98B2-FF7313820AC6}" destId="{78A51C80-3DF3-4FA4-835C-94FDD3AACD21}" srcOrd="0" destOrd="0" presId="urn:microsoft.com/office/officeart/2005/8/layout/process5"/>
    <dgm:cxn modelId="{2C2FB464-3216-4B31-834D-5E2F0090A454}" srcId="{B5EC0DBD-DE54-4F0E-A56C-40A21E118EDA}" destId="{B1D17319-8EFF-4FAF-9200-BCF000DEC1F1}" srcOrd="4" destOrd="0" parTransId="{54D6F061-3A07-477F-8669-FD2A2DB04C6B}" sibTransId="{C42A3750-EABC-4F58-BB86-5352CF886752}"/>
    <dgm:cxn modelId="{EFB65E2B-8CF2-4662-81C7-8EA19D7937AE}" type="presOf" srcId="{497664F9-E9F1-45BC-9AD7-ABA55FF2D1C6}" destId="{34CFD0C7-B5BE-4B93-98CD-74022F2726EE}" srcOrd="0" destOrd="0" presId="urn:microsoft.com/office/officeart/2005/8/layout/process5"/>
    <dgm:cxn modelId="{969601E8-29DA-403B-A119-CD0EF708AB1D}" srcId="{B5EC0DBD-DE54-4F0E-A56C-40A21E118EDA}" destId="{497664F9-E9F1-45BC-9AD7-ABA55FF2D1C6}" srcOrd="5" destOrd="0" parTransId="{717708FB-8602-4221-A7AD-8771F36275DF}" sibTransId="{F94E659B-75C7-4E65-BF81-89C5E12787A7}"/>
    <dgm:cxn modelId="{B16EE222-4E33-4BA2-A846-73333BCC1F9B}" type="presOf" srcId="{C42A3750-EABC-4F58-BB86-5352CF886752}" destId="{D4298A24-A60A-4E37-8CCA-7298EAA95544}" srcOrd="1" destOrd="0" presId="urn:microsoft.com/office/officeart/2005/8/layout/process5"/>
    <dgm:cxn modelId="{C3A33452-E277-44FB-9402-ED3BADDC7307}" type="presOf" srcId="{9DD86947-A43C-413C-A7E4-7C697DFE2C97}" destId="{7F7ACC77-9C01-4D74-B5E4-1B6E69CC7D98}" srcOrd="0" destOrd="0" presId="urn:microsoft.com/office/officeart/2005/8/layout/process5"/>
    <dgm:cxn modelId="{88D4276E-12AC-4A4C-B404-2D1FA0849BC5}" srcId="{B5EC0DBD-DE54-4F0E-A56C-40A21E118EDA}" destId="{FC3CF036-5F88-4609-9851-4CCF6C22FC79}" srcOrd="1" destOrd="0" parTransId="{CCCD570E-4D29-4CCA-AAB4-1FD615C9223D}" sibTransId="{5532DF41-E0F0-485E-A94A-51BF96F5616F}"/>
    <dgm:cxn modelId="{8721169D-F65A-4494-9946-2F4227E9D979}" type="presOf" srcId="{084F962C-A632-4E4A-9E10-BAF97BA408D6}" destId="{25661394-5E29-44E0-86BC-D5729F544B74}" srcOrd="1" destOrd="0" presId="urn:microsoft.com/office/officeart/2005/8/layout/process5"/>
    <dgm:cxn modelId="{E2A8BA54-AEFC-47FF-807E-3A3D7930E37E}" type="presOf" srcId="{F89CC270-3B5E-4A31-A23D-015E2A265E1B}" destId="{3AA14A79-6F59-48EE-AE81-3C0342C13ECF}" srcOrd="1" destOrd="0" presId="urn:microsoft.com/office/officeart/2005/8/layout/process5"/>
    <dgm:cxn modelId="{DB7E58FC-F93B-4DD6-90B1-8C2ABF9FF3EA}" type="presOf" srcId="{CF6D188F-062C-40D5-983F-ED643425BBCF}" destId="{D683174A-F8D3-4B80-9780-911FBCBEBC3F}" srcOrd="0" destOrd="0" presId="urn:microsoft.com/office/officeart/2005/8/layout/process5"/>
    <dgm:cxn modelId="{E4015D36-5EB5-476C-9815-8CBFFCE128FD}" type="presOf" srcId="{B5EC0DBD-DE54-4F0E-A56C-40A21E118EDA}" destId="{49ED61A5-5B3B-43DD-942B-6453C4AB9B78}" srcOrd="0" destOrd="0" presId="urn:microsoft.com/office/officeart/2005/8/layout/process5"/>
    <dgm:cxn modelId="{F8CF94EB-FF2F-40C3-BC89-515BE1F2E689}" srcId="{B5EC0DBD-DE54-4F0E-A56C-40A21E118EDA}" destId="{CF6D188F-062C-40D5-983F-ED643425BBCF}" srcOrd="3" destOrd="0" parTransId="{10522A16-0EB9-409F-ACEB-4938416CD46E}" sibTransId="{F89CC270-3B5E-4A31-A23D-015E2A265E1B}"/>
    <dgm:cxn modelId="{B354AAB8-BD12-40E2-BC22-EB6626192704}" type="presOf" srcId="{9DD86947-A43C-413C-A7E4-7C697DFE2C97}" destId="{19108543-FB77-4AAA-BA22-FA00CEB226B0}" srcOrd="1" destOrd="0" presId="urn:microsoft.com/office/officeart/2005/8/layout/process5"/>
    <dgm:cxn modelId="{A2607A18-6F63-4D60-9792-7445179C6984}" type="presOf" srcId="{FC3CF036-5F88-4609-9851-4CCF6C22FC79}" destId="{83686E71-7727-4453-80B0-7E44C6AF7021}" srcOrd="0" destOrd="0" presId="urn:microsoft.com/office/officeart/2005/8/layout/process5"/>
    <dgm:cxn modelId="{85611EA1-17FE-4D47-BA59-7BD0097D34FB}" type="presOf" srcId="{5532DF41-E0F0-485E-A94A-51BF96F5616F}" destId="{9DB3E440-7389-4A7C-9F4D-F5C7ECE3F9A4}" srcOrd="0" destOrd="0" presId="urn:microsoft.com/office/officeart/2005/8/layout/process5"/>
    <dgm:cxn modelId="{CF0721EF-C75F-48F0-9969-740BFBF63E93}" type="presOf" srcId="{5532DF41-E0F0-485E-A94A-51BF96F5616F}" destId="{D7D7AE64-FE7D-41AF-AB9B-B2E0CF67972D}" srcOrd="1" destOrd="0" presId="urn:microsoft.com/office/officeart/2005/8/layout/process5"/>
    <dgm:cxn modelId="{439C64EF-2810-4496-A9DB-98E236E0AAA9}" srcId="{B5EC0DBD-DE54-4F0E-A56C-40A21E118EDA}" destId="{8F04CEBF-AADF-4C87-98B2-FF7313820AC6}" srcOrd="2" destOrd="0" parTransId="{4D9D802D-39A9-4C6B-8091-B9055F88259D}" sibTransId="{084F962C-A632-4E4A-9E10-BAF97BA408D6}"/>
    <dgm:cxn modelId="{A1C2C3D9-DB3E-411C-9992-E441F4707140}" type="presOf" srcId="{34742966-E9CC-4FAD-81CA-E08BD297D5DC}" destId="{33FFC107-192F-4271-AA08-EAFA3EDCF53B}" srcOrd="0" destOrd="0" presId="urn:microsoft.com/office/officeart/2005/8/layout/process5"/>
    <dgm:cxn modelId="{B298184B-F187-4CFA-9E30-7D18BCE71F47}" type="presOf" srcId="{084F962C-A632-4E4A-9E10-BAF97BA408D6}" destId="{63049C63-050C-4A73-886A-ED331401A257}" srcOrd="0" destOrd="0" presId="urn:microsoft.com/office/officeart/2005/8/layout/process5"/>
    <dgm:cxn modelId="{4A0DC371-9513-42E3-B9CB-424CE0F99431}" type="presOf" srcId="{B1D17319-8EFF-4FAF-9200-BCF000DEC1F1}" destId="{B8837E6A-7A68-4CFF-BFC3-78B3E1D0356D}" srcOrd="0" destOrd="0" presId="urn:microsoft.com/office/officeart/2005/8/layout/process5"/>
    <dgm:cxn modelId="{0CE9C4D3-5C34-4FD3-994B-CEB4F0414C17}" type="presOf" srcId="{C42A3750-EABC-4F58-BB86-5352CF886752}" destId="{52764AEB-51DC-47D2-8BD1-07ED68A0E0A1}" srcOrd="0" destOrd="0" presId="urn:microsoft.com/office/officeart/2005/8/layout/process5"/>
    <dgm:cxn modelId="{CB21572D-0BA4-4F37-83CC-1D8EE44B9A97}" type="presParOf" srcId="{49ED61A5-5B3B-43DD-942B-6453C4AB9B78}" destId="{33FFC107-192F-4271-AA08-EAFA3EDCF53B}" srcOrd="0" destOrd="0" presId="urn:microsoft.com/office/officeart/2005/8/layout/process5"/>
    <dgm:cxn modelId="{A71467F1-CA12-4DC0-AA96-7BF3FAF89BF5}" type="presParOf" srcId="{49ED61A5-5B3B-43DD-942B-6453C4AB9B78}" destId="{7F7ACC77-9C01-4D74-B5E4-1B6E69CC7D98}" srcOrd="1" destOrd="0" presId="urn:microsoft.com/office/officeart/2005/8/layout/process5"/>
    <dgm:cxn modelId="{63287BE5-9CEB-47A7-9BE6-2659AD4585C8}" type="presParOf" srcId="{7F7ACC77-9C01-4D74-B5E4-1B6E69CC7D98}" destId="{19108543-FB77-4AAA-BA22-FA00CEB226B0}" srcOrd="0" destOrd="0" presId="urn:microsoft.com/office/officeart/2005/8/layout/process5"/>
    <dgm:cxn modelId="{3C69EF17-25F0-4A13-BA67-9A4FF89EDB56}" type="presParOf" srcId="{49ED61A5-5B3B-43DD-942B-6453C4AB9B78}" destId="{83686E71-7727-4453-80B0-7E44C6AF7021}" srcOrd="2" destOrd="0" presId="urn:microsoft.com/office/officeart/2005/8/layout/process5"/>
    <dgm:cxn modelId="{76BD5DAF-7028-4175-81D4-0F04D0E57D59}" type="presParOf" srcId="{49ED61A5-5B3B-43DD-942B-6453C4AB9B78}" destId="{9DB3E440-7389-4A7C-9F4D-F5C7ECE3F9A4}" srcOrd="3" destOrd="0" presId="urn:microsoft.com/office/officeart/2005/8/layout/process5"/>
    <dgm:cxn modelId="{8BA000C7-C8B3-4EA8-8FD4-02632B53905A}" type="presParOf" srcId="{9DB3E440-7389-4A7C-9F4D-F5C7ECE3F9A4}" destId="{D7D7AE64-FE7D-41AF-AB9B-B2E0CF67972D}" srcOrd="0" destOrd="0" presId="urn:microsoft.com/office/officeart/2005/8/layout/process5"/>
    <dgm:cxn modelId="{1175D282-A01E-4739-AB12-905DC57BB0D0}" type="presParOf" srcId="{49ED61A5-5B3B-43DD-942B-6453C4AB9B78}" destId="{78A51C80-3DF3-4FA4-835C-94FDD3AACD21}" srcOrd="4" destOrd="0" presId="urn:microsoft.com/office/officeart/2005/8/layout/process5"/>
    <dgm:cxn modelId="{23789E04-F009-4491-AC83-3E6FB768E905}" type="presParOf" srcId="{49ED61A5-5B3B-43DD-942B-6453C4AB9B78}" destId="{63049C63-050C-4A73-886A-ED331401A257}" srcOrd="5" destOrd="0" presId="urn:microsoft.com/office/officeart/2005/8/layout/process5"/>
    <dgm:cxn modelId="{3983F107-6BC1-471F-9163-5916BC28ABE3}" type="presParOf" srcId="{63049C63-050C-4A73-886A-ED331401A257}" destId="{25661394-5E29-44E0-86BC-D5729F544B74}" srcOrd="0" destOrd="0" presId="urn:microsoft.com/office/officeart/2005/8/layout/process5"/>
    <dgm:cxn modelId="{F4957C26-7B26-45FE-BE84-20DAD371471D}" type="presParOf" srcId="{49ED61A5-5B3B-43DD-942B-6453C4AB9B78}" destId="{D683174A-F8D3-4B80-9780-911FBCBEBC3F}" srcOrd="6" destOrd="0" presId="urn:microsoft.com/office/officeart/2005/8/layout/process5"/>
    <dgm:cxn modelId="{36E9A349-7231-4FFA-BDC3-75507D40E814}" type="presParOf" srcId="{49ED61A5-5B3B-43DD-942B-6453C4AB9B78}" destId="{27FAB2AA-9A1E-45B7-98F7-CF043FFB7B78}" srcOrd="7" destOrd="0" presId="urn:microsoft.com/office/officeart/2005/8/layout/process5"/>
    <dgm:cxn modelId="{19B7A012-1373-42A9-B315-0093820E298E}" type="presParOf" srcId="{27FAB2AA-9A1E-45B7-98F7-CF043FFB7B78}" destId="{3AA14A79-6F59-48EE-AE81-3C0342C13ECF}" srcOrd="0" destOrd="0" presId="urn:microsoft.com/office/officeart/2005/8/layout/process5"/>
    <dgm:cxn modelId="{8AB1E0BA-97AF-404B-85FA-A08952590F3B}" type="presParOf" srcId="{49ED61A5-5B3B-43DD-942B-6453C4AB9B78}" destId="{B8837E6A-7A68-4CFF-BFC3-78B3E1D0356D}" srcOrd="8" destOrd="0" presId="urn:microsoft.com/office/officeart/2005/8/layout/process5"/>
    <dgm:cxn modelId="{BFFD5700-DCA3-4A61-BA32-EFCAD6B70F20}" type="presParOf" srcId="{49ED61A5-5B3B-43DD-942B-6453C4AB9B78}" destId="{52764AEB-51DC-47D2-8BD1-07ED68A0E0A1}" srcOrd="9" destOrd="0" presId="urn:microsoft.com/office/officeart/2005/8/layout/process5"/>
    <dgm:cxn modelId="{662DA429-60A7-4865-BCF9-83C3D9DE149C}" type="presParOf" srcId="{52764AEB-51DC-47D2-8BD1-07ED68A0E0A1}" destId="{D4298A24-A60A-4E37-8CCA-7298EAA95544}" srcOrd="0" destOrd="0" presId="urn:microsoft.com/office/officeart/2005/8/layout/process5"/>
    <dgm:cxn modelId="{A07FC287-C5FB-4B5D-8590-16192CFC3683}" type="presParOf" srcId="{49ED61A5-5B3B-43DD-942B-6453C4AB9B78}" destId="{34CFD0C7-B5BE-4B93-98CD-74022F2726EE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30E66-EF96-413C-BB94-F338E544C869}" type="datetimeFigureOut">
              <a:rPr lang="zh-CN" altLang="en-US" smtClean="0"/>
              <a:pPr/>
              <a:t>2013/4/25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8FD2C-6571-4E0D-90CD-FDD4045EEE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30</a:t>
            </a:r>
            <a:r>
              <a:rPr lang="zh-CN" altLang="en-US" dirty="0" smtClean="0"/>
              <a:t>秒</a:t>
            </a:r>
            <a:endParaRPr lang="en-US" altLang="zh-CN" dirty="0" smtClean="0"/>
          </a:p>
          <a:p>
            <a:r>
              <a:rPr lang="zh-CN" altLang="en-US" dirty="0" smtClean="0"/>
              <a:t>主要介绍</a:t>
            </a:r>
            <a:r>
              <a:rPr lang="en-US" altLang="zh-CN" dirty="0" smtClean="0"/>
              <a:t>QQ</a:t>
            </a:r>
            <a:r>
              <a:rPr lang="zh-CN" altLang="en-US" dirty="0" smtClean="0"/>
              <a:t>飞车渲染优化开发过程中使用到的一些技术，碰到的坑，以及一些变通的解决方案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没有必要的纹理不需要计算（比如法线等）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漫反射是否起效，转发给了</a:t>
            </a:r>
            <a:r>
              <a:rPr lang="en-US" altLang="zh-CN" dirty="0" smtClean="0"/>
              <a:t>HDR</a:t>
            </a:r>
            <a:r>
              <a:rPr lang="zh-CN" altLang="en-US" dirty="0" smtClean="0"/>
              <a:t>来决定</a:t>
            </a:r>
            <a:endParaRPr lang="en-US" altLang="zh-CN" dirty="0" smtClean="0"/>
          </a:p>
          <a:p>
            <a:r>
              <a:rPr lang="zh-CN" altLang="en-US" dirty="0" smtClean="0"/>
              <a:t>深度是不需要了，直接本地决定了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回顾一些开闭原则：节点的启用和关闭，对于节点与节点之间的连接不会改变。每个节点内部自己处理了自己开启和关闭时的所有逻辑。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en-US" altLang="zh-CN" dirty="0" smtClean="0"/>
              <a:t>HDR</a:t>
            </a:r>
            <a:r>
              <a:rPr lang="zh-CN" altLang="en-US" dirty="0" smtClean="0"/>
              <a:t>的基本流程，看看就好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过亮问题和解决方法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第一张：没有</a:t>
            </a:r>
            <a:r>
              <a:rPr lang="en-US" altLang="zh-CN" dirty="0" smtClean="0"/>
              <a:t>HDR</a:t>
            </a:r>
          </a:p>
          <a:p>
            <a:r>
              <a:rPr lang="zh-CN" altLang="en-US" dirty="0" smtClean="0"/>
              <a:t>第二张：直接开启</a:t>
            </a:r>
            <a:r>
              <a:rPr lang="en-US" altLang="zh-CN" dirty="0" smtClean="0"/>
              <a:t>HDR</a:t>
            </a:r>
          </a:p>
          <a:p>
            <a:r>
              <a:rPr lang="zh-CN" altLang="en-US" dirty="0" smtClean="0"/>
              <a:t>第三张：</a:t>
            </a:r>
            <a:r>
              <a:rPr lang="en-US" altLang="zh-CN" dirty="0" smtClean="0"/>
              <a:t>HDR</a:t>
            </a:r>
            <a:r>
              <a:rPr lang="zh-CN" altLang="en-US" dirty="0" smtClean="0"/>
              <a:t>与地面调色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en-US" altLang="zh-CN" dirty="0" smtClean="0"/>
              <a:t>HDR</a:t>
            </a:r>
            <a:r>
              <a:rPr lang="zh-CN" altLang="en-US" dirty="0" smtClean="0"/>
              <a:t>渲染的流程</a:t>
            </a:r>
            <a:endParaRPr lang="en-US" altLang="zh-CN" dirty="0" smtClean="0"/>
          </a:p>
          <a:p>
            <a:r>
              <a:rPr lang="zh-CN" altLang="en-US" dirty="0" smtClean="0"/>
              <a:t>这里没有显示</a:t>
            </a:r>
            <a:r>
              <a:rPr lang="en-US" altLang="zh-CN" dirty="0" err="1" smtClean="0"/>
              <a:t>ToneMap</a:t>
            </a:r>
            <a:r>
              <a:rPr lang="zh-CN" altLang="en-US" dirty="0" smtClean="0"/>
              <a:t>的内容，主要是高斯模糊</a:t>
            </a:r>
            <a:r>
              <a:rPr lang="en-US" altLang="zh-CN" dirty="0" smtClean="0"/>
              <a:t>+</a:t>
            </a:r>
            <a:r>
              <a:rPr lang="en-US" altLang="zh-CN" dirty="0" err="1" smtClean="0"/>
              <a:t>BloomHV</a:t>
            </a:r>
            <a:r>
              <a:rPr lang="zh-CN" altLang="en-US" dirty="0" smtClean="0"/>
              <a:t>两次，最后再组合在一起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SoftLight</a:t>
            </a:r>
            <a:r>
              <a:rPr lang="zh-CN" altLang="en-US" dirty="0" smtClean="0"/>
              <a:t>解决过亮的问题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但是会造成有的区域过暗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使用高低亮度区分来解决过亮和过暗区域的问题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分钟，体积光的流程，过一下</a:t>
            </a:r>
            <a:endParaRPr lang="en-US" altLang="zh-CN" dirty="0" smtClean="0"/>
          </a:p>
          <a:p>
            <a:r>
              <a:rPr lang="zh-CN" altLang="en-US" dirty="0" smtClean="0"/>
              <a:t>介绍一下利用深度来确定体积光发出的位置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分钟介绍基本算法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简单自我介绍</a:t>
            </a:r>
            <a:endParaRPr lang="en-US" altLang="zh-CN" dirty="0" smtClean="0"/>
          </a:p>
          <a:p>
            <a:r>
              <a:rPr lang="zh-CN" altLang="en-US" dirty="0" smtClean="0"/>
              <a:t>三个项目组：</a:t>
            </a:r>
            <a:endParaRPr lang="en-US" altLang="zh-CN" dirty="0" smtClean="0"/>
          </a:p>
          <a:p>
            <a:r>
              <a:rPr lang="en-US" altLang="zh-CN" dirty="0" smtClean="0"/>
              <a:t>MHFC</a:t>
            </a:r>
            <a:r>
              <a:rPr lang="zh-CN" altLang="en-US" dirty="0" smtClean="0"/>
              <a:t>主要使用</a:t>
            </a:r>
            <a:r>
              <a:rPr lang="en-US" altLang="zh-CN" dirty="0" smtClean="0"/>
              <a:t>GB</a:t>
            </a:r>
            <a:r>
              <a:rPr lang="zh-CN" altLang="en-US" dirty="0" smtClean="0"/>
              <a:t>接入怪物猎人游戏，场景水面后处理等渲染</a:t>
            </a:r>
            <a:endParaRPr lang="en-US" altLang="zh-CN" dirty="0" smtClean="0"/>
          </a:p>
          <a:p>
            <a:r>
              <a:rPr lang="en-US" altLang="zh-CN" dirty="0" err="1" smtClean="0"/>
              <a:t>Dgame</a:t>
            </a:r>
            <a:r>
              <a:rPr lang="zh-CN" altLang="en-US" dirty="0" smtClean="0"/>
              <a:t>主要是工具开发</a:t>
            </a:r>
            <a:endParaRPr lang="en-US" altLang="zh-CN" dirty="0" smtClean="0"/>
          </a:p>
          <a:p>
            <a:r>
              <a:rPr lang="en-US" altLang="zh-CN" dirty="0" smtClean="0"/>
              <a:t>QQ</a:t>
            </a:r>
            <a:r>
              <a:rPr lang="zh-CN" altLang="en-US" dirty="0" smtClean="0"/>
              <a:t>飞车负责渲染优化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技能：</a:t>
            </a:r>
            <a:endParaRPr lang="en-US" altLang="zh-CN" dirty="0" smtClean="0"/>
          </a:p>
          <a:p>
            <a:r>
              <a:rPr lang="zh-CN" altLang="en-US" dirty="0" smtClean="0"/>
              <a:t>渲染，</a:t>
            </a:r>
            <a:r>
              <a:rPr lang="en-US" altLang="zh-CN" dirty="0" err="1" smtClean="0"/>
              <a:t>Gamebryo</a:t>
            </a:r>
            <a:r>
              <a:rPr lang="zh-CN" altLang="en-US" dirty="0" smtClean="0"/>
              <a:t>，工具开发，</a:t>
            </a:r>
            <a:r>
              <a:rPr lang="en-US" altLang="zh-CN" dirty="0" smtClean="0"/>
              <a:t>QT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爱好：</a:t>
            </a:r>
            <a:endParaRPr lang="en-US" altLang="zh-CN" dirty="0" smtClean="0"/>
          </a:p>
          <a:p>
            <a:r>
              <a:rPr lang="zh-CN" altLang="en-US" dirty="0" smtClean="0"/>
              <a:t>编程，古典音乐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体积光的效果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体积光的渲染过程</a:t>
            </a:r>
            <a:endParaRPr lang="en-US" altLang="zh-CN" dirty="0" smtClean="0"/>
          </a:p>
          <a:p>
            <a:r>
              <a:rPr lang="zh-CN" altLang="en-US" dirty="0" smtClean="0"/>
              <a:t>进行了三次采样，第三次采样的同时与原图像进行合并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30</a:t>
            </a:r>
            <a:r>
              <a:rPr lang="zh-CN" altLang="en-US" dirty="0" smtClean="0"/>
              <a:t>秒</a:t>
            </a:r>
            <a:endParaRPr lang="en-US" altLang="zh-CN" dirty="0" smtClean="0"/>
          </a:p>
          <a:p>
            <a:r>
              <a:rPr lang="zh-CN" altLang="en-US" dirty="0" smtClean="0"/>
              <a:t>延迟光照的提纲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Blinn-Phong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模型</a:t>
            </a:r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为顶点到光线的向量</a:t>
            </a:r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为表面法线</a:t>
            </a:r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为顶点到视野位置的法线</a:t>
            </a:r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为半角向量，位于法线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和光线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的角平分线方向</a:t>
            </a:r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Diffuse = max(0, dot(N, L));</a:t>
            </a: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Specular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pow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(max(0, dot(H, N)), p)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提问：为了计算光照，需要记录哪些数据到屏幕上？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基本算法分析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介绍一下延迟光照的效果</a:t>
            </a:r>
            <a:endParaRPr lang="en-US" altLang="zh-CN" dirty="0" smtClean="0"/>
          </a:p>
          <a:p>
            <a:r>
              <a:rPr lang="zh-CN" altLang="en-US" dirty="0" smtClean="0"/>
              <a:t>优点：支持很多光源</a:t>
            </a:r>
            <a:endParaRPr lang="en-US" altLang="zh-CN" dirty="0" smtClean="0"/>
          </a:p>
          <a:p>
            <a:r>
              <a:rPr lang="zh-CN" altLang="en-US" dirty="0" smtClean="0"/>
              <a:t>缺点：对半透明和多材质支持不足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mtClean="0"/>
              <a:t>请问在场人中哪些对延迟光照比较熟悉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en-US" altLang="zh-CN" dirty="0" smtClean="0"/>
              <a:t>QQ</a:t>
            </a:r>
            <a:r>
              <a:rPr lang="zh-CN" altLang="en-US" dirty="0" smtClean="0"/>
              <a:t>飞车中延迟渲染的流程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介绍正统延迟渲染处理半透明的办法</a:t>
            </a:r>
            <a:endParaRPr lang="en-US" altLang="zh-CN" dirty="0" smtClean="0"/>
          </a:p>
          <a:p>
            <a:r>
              <a:rPr lang="zh-CN" altLang="en-US" dirty="0" smtClean="0"/>
              <a:t>介绍在飞车中碰到的困难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分析</a:t>
            </a:r>
            <a:r>
              <a:rPr lang="en-US" altLang="zh-CN" dirty="0" err="1" smtClean="0"/>
              <a:t>Gbuffer</a:t>
            </a:r>
            <a:r>
              <a:rPr lang="zh-CN" altLang="en-US" dirty="0" smtClean="0"/>
              <a:t>的作用以及限制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30</a:t>
            </a:r>
            <a:r>
              <a:rPr lang="zh-CN" altLang="en-US" dirty="0" smtClean="0"/>
              <a:t>秒</a:t>
            </a:r>
            <a:endParaRPr lang="en-US" altLang="zh-CN" dirty="0" smtClean="0"/>
          </a:p>
          <a:p>
            <a:r>
              <a:rPr lang="zh-CN" altLang="en-US" dirty="0" smtClean="0"/>
              <a:t>简单介绍一下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个主题，快速过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en-US" altLang="zh-CN" dirty="0" smtClean="0"/>
              <a:t>MRT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AlphaTest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AlphaBlend</a:t>
            </a:r>
            <a:r>
              <a:rPr lang="zh-CN" altLang="en-US" dirty="0" smtClean="0"/>
              <a:t>的基础知识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问题，对于四个</a:t>
            </a:r>
            <a:r>
              <a:rPr lang="en-US" altLang="zh-CN" dirty="0" smtClean="0"/>
              <a:t>MRT</a:t>
            </a:r>
            <a:r>
              <a:rPr lang="zh-CN" altLang="en-US" dirty="0" smtClean="0"/>
              <a:t>通道分别输出的不同</a:t>
            </a:r>
            <a:r>
              <a:rPr lang="en-US" altLang="zh-CN" dirty="0" smtClean="0"/>
              <a:t>Alpha</a:t>
            </a:r>
            <a:r>
              <a:rPr lang="zh-CN" altLang="en-US" dirty="0" smtClean="0"/>
              <a:t>值，</a:t>
            </a:r>
            <a:r>
              <a:rPr lang="en-US" altLang="zh-CN" dirty="0" smtClean="0"/>
              <a:t>Alpha</a:t>
            </a:r>
            <a:r>
              <a:rPr lang="en-US" altLang="zh-CN" baseline="0" dirty="0" smtClean="0"/>
              <a:t> Test</a:t>
            </a:r>
            <a:r>
              <a:rPr lang="zh-CN" altLang="en-US" baseline="0" dirty="0" smtClean="0"/>
              <a:t>与</a:t>
            </a:r>
            <a:r>
              <a:rPr lang="en-US" altLang="zh-CN" baseline="0" dirty="0" smtClean="0"/>
              <a:t>Alpha Blend</a:t>
            </a:r>
            <a:r>
              <a:rPr lang="zh-CN" altLang="en-US" baseline="0" dirty="0" smtClean="0"/>
              <a:t>是如何运作的？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多个半透明物件累计在同一个屏幕像素点的时候：只能为一个点进行光照运算；</a:t>
            </a:r>
            <a:endParaRPr lang="en-US" altLang="zh-CN" dirty="0" smtClean="0"/>
          </a:p>
          <a:p>
            <a:r>
              <a:rPr lang="zh-CN" altLang="en-US" dirty="0" smtClean="0"/>
              <a:t>问题那么为哪个点进行光照运算</a:t>
            </a:r>
            <a:r>
              <a:rPr lang="zh-CN" altLang="en-US" baseline="0" dirty="0" smtClean="0"/>
              <a:t>，其他的点如何处理？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首先建立的是不透明物体的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G-Buffer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，跟原先一样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en-US" altLang="zh-CN" dirty="0" err="1" smtClean="0"/>
              <a:t>Gbuffer</a:t>
            </a:r>
            <a:r>
              <a:rPr lang="zh-CN" altLang="en-US" dirty="0" smtClean="0"/>
              <a:t>的组织</a:t>
            </a:r>
            <a:endParaRPr lang="en-US" altLang="zh-CN" dirty="0" smtClean="0"/>
          </a:p>
          <a:p>
            <a:r>
              <a:rPr lang="zh-CN" altLang="en-US" dirty="0" smtClean="0"/>
              <a:t>舍弃了</a:t>
            </a:r>
            <a:r>
              <a:rPr lang="en-US" altLang="zh-CN" dirty="0" smtClean="0"/>
              <a:t>Alpha</a:t>
            </a:r>
            <a:r>
              <a:rPr lang="zh-CN" altLang="en-US" dirty="0" smtClean="0"/>
              <a:t>来换取半透明，更加拥挤的</a:t>
            </a:r>
            <a:r>
              <a:rPr lang="en-US" altLang="zh-CN" dirty="0" err="1" smtClean="0"/>
              <a:t>Gbuffer</a:t>
            </a:r>
            <a:endParaRPr lang="en-US" altLang="zh-CN" dirty="0" smtClean="0"/>
          </a:p>
          <a:p>
            <a:r>
              <a:rPr lang="zh-CN" altLang="en-US" dirty="0" smtClean="0"/>
              <a:t>注意这个</a:t>
            </a:r>
            <a:r>
              <a:rPr lang="en-US" altLang="zh-CN" dirty="0" err="1" smtClean="0"/>
              <a:t>Gbuffer</a:t>
            </a:r>
            <a:r>
              <a:rPr lang="zh-CN" altLang="en-US" dirty="0" smtClean="0"/>
              <a:t>没有考虑对齐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30</a:t>
            </a:r>
            <a:r>
              <a:rPr lang="zh-CN" altLang="en-US" dirty="0" smtClean="0"/>
              <a:t>秒，观察</a:t>
            </a:r>
            <a:r>
              <a:rPr lang="en-US" altLang="zh-CN" dirty="0" err="1" smtClean="0"/>
              <a:t>GBuffer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15</a:t>
            </a:r>
            <a:r>
              <a:rPr lang="zh-CN" altLang="en-US" dirty="0" smtClean="0"/>
              <a:t>秒，法线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15</a:t>
            </a:r>
            <a:r>
              <a:rPr lang="zh-CN" altLang="en-US" dirty="0" smtClean="0"/>
              <a:t>秒，深度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延迟渲染的优化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对于大光源来说，合并</a:t>
            </a:r>
            <a:r>
              <a:rPr lang="en-US" altLang="zh-CN" dirty="0" smtClean="0"/>
              <a:t>DP</a:t>
            </a:r>
            <a:r>
              <a:rPr lang="zh-CN" altLang="en-US" dirty="0" smtClean="0"/>
              <a:t>可以减少</a:t>
            </a:r>
            <a:r>
              <a:rPr lang="en-US" altLang="zh-CN" dirty="0" err="1" smtClean="0"/>
              <a:t>Gbuffer</a:t>
            </a:r>
            <a:r>
              <a:rPr lang="zh-CN" altLang="en-US" dirty="0" smtClean="0"/>
              <a:t>纹理采样的次数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76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小光源的优化方法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79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结合图例说明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82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30</a:t>
            </a:r>
            <a:r>
              <a:rPr lang="zh-CN" altLang="en-US" dirty="0" smtClean="0"/>
              <a:t>秒</a:t>
            </a:r>
            <a:endParaRPr lang="en-US" altLang="zh-CN" dirty="0" smtClean="0"/>
          </a:p>
          <a:p>
            <a:r>
              <a:rPr lang="zh-CN" altLang="en-US" dirty="0" smtClean="0"/>
              <a:t>列举一下要讲解的内容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大光源：合并</a:t>
            </a:r>
            <a:r>
              <a:rPr lang="en-US" altLang="zh-CN" dirty="0" smtClean="0"/>
              <a:t>DP</a:t>
            </a:r>
          </a:p>
          <a:p>
            <a:r>
              <a:rPr lang="zh-CN" altLang="en-US" dirty="0" smtClean="0"/>
              <a:t>小光源：</a:t>
            </a:r>
            <a:r>
              <a:rPr lang="en-US" altLang="zh-CN" dirty="0" smtClean="0"/>
              <a:t>Stencil-Cull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83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延迟渲染对于材质的局限性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84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举例：皮肤材质，需要与光照结合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85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打包材质参数，</a:t>
            </a:r>
            <a:r>
              <a:rPr lang="en-US" altLang="zh-CN" dirty="0" err="1" smtClean="0"/>
              <a:t>Gbuffer</a:t>
            </a:r>
            <a:r>
              <a:rPr lang="zh-CN" altLang="en-US" dirty="0" smtClean="0"/>
              <a:t>拥挤</a:t>
            </a:r>
            <a:r>
              <a:rPr lang="en-US" altLang="zh-CN" dirty="0" smtClean="0"/>
              <a:t>+</a:t>
            </a:r>
            <a:r>
              <a:rPr lang="zh-CN" altLang="en-US" dirty="0" smtClean="0"/>
              <a:t>只能进行最近点采样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87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MaterialID</a:t>
            </a:r>
            <a:r>
              <a:rPr lang="zh-CN" altLang="en-US" dirty="0" smtClean="0"/>
              <a:t>，需要额外的</a:t>
            </a:r>
            <a:r>
              <a:rPr lang="en-US" altLang="zh-CN" dirty="0" smtClean="0"/>
              <a:t>MRT</a:t>
            </a:r>
            <a:r>
              <a:rPr lang="zh-CN" altLang="en-US" dirty="0" smtClean="0"/>
              <a:t>通道</a:t>
            </a:r>
            <a:r>
              <a:rPr lang="en-US" altLang="zh-CN" dirty="0" smtClean="0"/>
              <a:t>+</a:t>
            </a:r>
            <a:r>
              <a:rPr lang="zh-CN" altLang="en-US" dirty="0" smtClean="0"/>
              <a:t>大量动态分支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88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打包的缺点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提问：为什么将</a:t>
            </a:r>
            <a:r>
              <a:rPr lang="en-US" altLang="zh-CN" dirty="0" smtClean="0"/>
              <a:t>RGB</a:t>
            </a:r>
            <a:r>
              <a:rPr lang="zh-CN" altLang="en-US" dirty="0" smtClean="0"/>
              <a:t>三个通道的颜色打包进一个通道之后，只能使用最近点采样？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89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最简单直接的方法：正向绘制特殊材质物体</a:t>
            </a:r>
            <a:endParaRPr lang="en-US" altLang="zh-CN" dirty="0" smtClean="0"/>
          </a:p>
          <a:p>
            <a:r>
              <a:rPr lang="zh-CN" altLang="en-US" dirty="0" smtClean="0"/>
              <a:t>总结延迟渲染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90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en-US" altLang="zh-CN" dirty="0" smtClean="0"/>
              <a:t>Alpha</a:t>
            </a:r>
            <a:r>
              <a:rPr lang="zh-CN" altLang="en-US" dirty="0" smtClean="0"/>
              <a:t>排序问题和</a:t>
            </a:r>
            <a:r>
              <a:rPr lang="en-US" altLang="zh-CN" dirty="0" smtClean="0"/>
              <a:t>Z</a:t>
            </a:r>
            <a:r>
              <a:rPr lang="zh-CN" altLang="en-US" dirty="0" smtClean="0"/>
              <a:t>使用的基本介绍</a:t>
            </a:r>
            <a:endParaRPr lang="en-US" altLang="zh-CN" dirty="0" smtClean="0"/>
          </a:p>
          <a:p>
            <a:r>
              <a:rPr lang="zh-CN" altLang="en-US" dirty="0" smtClean="0"/>
              <a:t>都是一些常规的示例说明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91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介绍</a:t>
            </a:r>
            <a:r>
              <a:rPr lang="en-US" altLang="zh-CN" dirty="0" smtClean="0"/>
              <a:t>Alpha</a:t>
            </a:r>
            <a:r>
              <a:rPr lang="zh-CN" altLang="en-US" dirty="0" smtClean="0"/>
              <a:t>半透明与排序的基本问题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98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解决</a:t>
            </a:r>
            <a:r>
              <a:rPr lang="en-US" altLang="zh-CN" dirty="0" smtClean="0"/>
              <a:t>Alpha</a:t>
            </a:r>
            <a:r>
              <a:rPr lang="zh-CN" altLang="en-US" dirty="0" smtClean="0"/>
              <a:t>排序的基本手段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99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后处理渲染框架要解决的问题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en-US" altLang="zh-CN" dirty="0" smtClean="0"/>
              <a:t>Alpha Add</a:t>
            </a:r>
            <a:r>
              <a:rPr lang="zh-CN" altLang="en-US" dirty="0" smtClean="0"/>
              <a:t>的效果可以避免深度排序，但必须和</a:t>
            </a:r>
            <a:r>
              <a:rPr lang="en-US" altLang="zh-CN" dirty="0" err="1" smtClean="0"/>
              <a:t>Zwrite</a:t>
            </a:r>
            <a:r>
              <a:rPr lang="zh-CN" altLang="en-US" dirty="0" smtClean="0"/>
              <a:t>结合使用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105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分钟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109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分钟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110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分钟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112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分钟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113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分钟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120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分钟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121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smtClean="0"/>
              <a:t>总结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122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altLang="zh-CN" dirty="0" smtClean="0"/>
              <a:t>5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 smtClean="0"/>
              <a:t>介绍渲染流水线，节点连接的方式，输入输出纹理以及它们之间的连接（满足需求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：利用节点的方式组装后处理流水线）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介绍体积光内部的结构，结合下一张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观察纹理输入输出的流动方向的改变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结合上一张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解释转发代理的用途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让后面（</a:t>
            </a:r>
            <a:r>
              <a:rPr lang="en-US" altLang="zh-CN" dirty="0" smtClean="0"/>
              <a:t>HDR</a:t>
            </a:r>
            <a:r>
              <a:rPr lang="zh-CN" altLang="en-US" dirty="0" smtClean="0"/>
              <a:t>）节点的输入纹理在体积光关闭的时候能自动使用到场景渲染的输出</a:t>
            </a:r>
            <a:endParaRPr lang="en-US" altLang="zh-CN" dirty="0" smtClean="0"/>
          </a:p>
          <a:p>
            <a:r>
              <a:rPr lang="zh-CN" altLang="en-US" dirty="0" smtClean="0"/>
              <a:t>输出纹理转发代理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（满足需求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：对每一个后处理特效能够支持单独开关）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3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如果不需要使用</a:t>
            </a:r>
            <a:r>
              <a:rPr lang="en-US" altLang="zh-CN" dirty="0" smtClean="0"/>
              <a:t>64</a:t>
            </a:r>
            <a:r>
              <a:rPr lang="zh-CN" altLang="en-US" dirty="0" smtClean="0"/>
              <a:t>位的纹理，那么就使用最低的需求：纹理格式请求代理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（满足需求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：自动计算最优化的渲染方案）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关闭之后，自动使用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位纹理。</a:t>
            </a:r>
            <a:endParaRPr lang="en-US" altLang="zh-CN" dirty="0" smtClean="0"/>
          </a:p>
          <a:p>
            <a:r>
              <a:rPr lang="en-US" altLang="zh-CN" dirty="0" smtClean="0"/>
              <a:t>HDR</a:t>
            </a:r>
            <a:r>
              <a:rPr lang="zh-CN" altLang="en-US" dirty="0" smtClean="0"/>
              <a:t>的转发请求发给后面的节点，如果后面直接是最终屏幕，那么返回最终屏幕的格式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8FD2C-6571-4E0D-90CD-FDD4045EEE0D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596D68-6832-467A-99B2-F102AEB54DF7}" type="datetimeFigureOut">
              <a:rPr lang="zh-CN" altLang="en-US" smtClean="0"/>
              <a:pPr/>
              <a:t>2013/4/25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D32448-A9A8-4166-8F0C-6E3774B9DB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596D68-6832-467A-99B2-F102AEB54DF7}" type="datetimeFigureOut">
              <a:rPr lang="zh-CN" altLang="en-US" smtClean="0"/>
              <a:pPr/>
              <a:t>2013/4/25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D32448-A9A8-4166-8F0C-6E3774B9DB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67488" y="776288"/>
            <a:ext cx="2057400" cy="53895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95288" y="776288"/>
            <a:ext cx="6019800" cy="53895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596D68-6832-467A-99B2-F102AEB54DF7}" type="datetimeFigureOut">
              <a:rPr lang="zh-CN" altLang="en-US" smtClean="0"/>
              <a:pPr/>
              <a:t>2013/4/25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D32448-A9A8-4166-8F0C-6E3774B9DB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ABB24A-24E9-4C9C-B253-4545E44B015C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7A91C7-955C-48F7-A978-5B4E6FF2DE87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01256C-EC40-4768-AFC0-799CDD02467D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855788"/>
            <a:ext cx="4038600" cy="4310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86288" y="1855788"/>
            <a:ext cx="4038600" cy="4310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FD1EAE-336B-47AB-8FB5-0953FA766E08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A51DC0-93CE-4212-88AE-8C077A508AB7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84F2D-80D3-4487-8668-BE55E3C9A4B4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76C574-CE61-4690-A2DC-C263B6EFC3F5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3F8E18-DCBE-4830-BBFC-55022AEADF9E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596D68-6832-467A-99B2-F102AEB54DF7}" type="datetimeFigureOut">
              <a:rPr lang="zh-CN" altLang="en-US" smtClean="0"/>
              <a:pPr/>
              <a:t>2013/4/25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D32448-A9A8-4166-8F0C-6E3774B9DB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A2AB0-A1AB-4F96-9417-04BA9E13824C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325E84-CEFF-48CE-AFD7-A7E03FA06621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67488" y="776288"/>
            <a:ext cx="2057400" cy="53895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95288" y="776288"/>
            <a:ext cx="6019800" cy="53895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645051-6A38-4864-AB56-C3BCD7AE40C3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8720C0-D0C7-406F-A125-433495927332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DCA295-AAD6-4A2A-B20A-85BAA06383D6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F76C90-6654-4575-875B-9AF58410A8CF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C52BF7-A8DA-4FE5-9D6A-E0075A089EBC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E6BC98-0C6C-4B01-ACFF-0A1706CFEE21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90C7AB-B6DE-4A6A-BAAC-479A49651527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DD2EFC-5B23-4845-B030-5577E977A5AC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596D68-6832-467A-99B2-F102AEB54DF7}" type="datetimeFigureOut">
              <a:rPr lang="zh-CN" altLang="en-US" smtClean="0"/>
              <a:pPr/>
              <a:t>2013/4/25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D32448-A9A8-4166-8F0C-6E3774B9DB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B427D7-0A53-436C-9AC7-D13FA5FE4281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C82DCD-278A-482E-A7AC-B87099BE8DA8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BE5701-865A-4410-A4BD-DE577DFAA407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4E5C71-991B-40FC-A72C-A19D75F94B04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855788"/>
            <a:ext cx="4038600" cy="4310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86288" y="1855788"/>
            <a:ext cx="4038600" cy="4310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596D68-6832-467A-99B2-F102AEB54DF7}" type="datetimeFigureOut">
              <a:rPr lang="zh-CN" altLang="en-US" smtClean="0"/>
              <a:pPr/>
              <a:t>2013/4/25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D32448-A9A8-4166-8F0C-6E3774B9DB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596D68-6832-467A-99B2-F102AEB54DF7}" type="datetimeFigureOut">
              <a:rPr lang="zh-CN" altLang="en-US" smtClean="0"/>
              <a:pPr/>
              <a:t>2013/4/25</a:t>
            </a:fld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D32448-A9A8-4166-8F0C-6E3774B9DB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596D68-6832-467A-99B2-F102AEB54DF7}" type="datetimeFigureOut">
              <a:rPr lang="zh-CN" altLang="en-US" smtClean="0"/>
              <a:pPr/>
              <a:t>2013/4/25</a:t>
            </a:fld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D32448-A9A8-4166-8F0C-6E3774B9DB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596D68-6832-467A-99B2-F102AEB54DF7}" type="datetimeFigureOut">
              <a:rPr lang="zh-CN" altLang="en-US" smtClean="0"/>
              <a:pPr/>
              <a:t>2013/4/25</a:t>
            </a:fld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D32448-A9A8-4166-8F0C-6E3774B9DB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596D68-6832-467A-99B2-F102AEB54DF7}" type="datetimeFigureOut">
              <a:rPr lang="zh-CN" altLang="en-US" smtClean="0"/>
              <a:pPr/>
              <a:t>2013/4/25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D32448-A9A8-4166-8F0C-6E3774B9DB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596D68-6832-467A-99B2-F102AEB54DF7}" type="datetimeFigureOut">
              <a:rPr lang="zh-CN" altLang="en-US" smtClean="0"/>
              <a:pPr/>
              <a:t>2013/4/25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D32448-A9A8-4166-8F0C-6E3774B9DB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776288"/>
            <a:ext cx="8210550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855788"/>
            <a:ext cx="8229600" cy="431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</a:defRPr>
            </a:lvl1pPr>
          </a:lstStyle>
          <a:p>
            <a:fld id="{E9596D68-6832-467A-99B2-F102AEB54DF7}" type="datetimeFigureOut">
              <a:rPr lang="zh-CN" altLang="en-US" smtClean="0"/>
              <a:pPr/>
              <a:t>2013/4/25</a:t>
            </a:fld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</a:defRPr>
            </a:lvl1pPr>
          </a:lstStyle>
          <a:p>
            <a:fld id="{9DD32448-A9A8-4166-8F0C-6E3774B9DB8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031" name="Picture 7" descr="0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Rounded MT Bold" pitchFamily="34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Rounded MT Bold" pitchFamily="34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Rounded MT Bold" pitchFamily="34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Rounded MT Bold" pitchFamily="34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Rounded MT Bold" pitchFamily="34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Rounded MT Bold" pitchFamily="34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Rounded MT Bold" pitchFamily="34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Rounded MT Bold" pitchFamily="34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776288"/>
            <a:ext cx="8210550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855788"/>
            <a:ext cx="8229600" cy="431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fld id="{98990908-76BA-4371-91E2-9E171C9DE0A8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  <p:pic>
        <p:nvPicPr>
          <p:cNvPr id="3079" name="Picture 7" descr="0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Rounded MT Bold" pitchFamily="34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Rounded MT Bold" pitchFamily="34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Rounded MT Bold" pitchFamily="34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Rounded MT Bold" pitchFamily="34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Rounded MT Bold" pitchFamily="34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Rounded MT Bold" pitchFamily="34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Rounded MT Bold" pitchFamily="34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 Rounded MT Bold" pitchFamily="34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09E8564-DF90-473E-A5E7-8CCF8D840EF4}" type="slidenum">
              <a:rPr lang="en-US" altLang="zh-CN" smtClean="0"/>
              <a:pPr>
                <a:defRPr/>
              </a:pPr>
              <a:t>‹#›</a:t>
            </a:fld>
            <a:endParaRPr lang="zh-CN"/>
          </a:p>
        </p:txBody>
      </p:sp>
      <p:pic>
        <p:nvPicPr>
          <p:cNvPr id="7" name="Picture 7" descr="0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jpeg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ustrialassets.co.uk/blog/wp-content/uploads/2011/09/final.jpg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hyperlink" Target="http://www.industrialassets.co.uk/blog/wp-content/uploads/2011/09/image1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ndustrialassets.co.uk/blog/wp-content/uploads/2011/09/image4.png" TargetMode="External"/><Relationship Id="rId5" Type="http://schemas.openxmlformats.org/officeDocument/2006/relationships/image" Target="../media/image31.png"/><Relationship Id="rId4" Type="http://schemas.openxmlformats.org/officeDocument/2006/relationships/hyperlink" Target="http://www.industrialassets.co.uk/blog/wp-content/uploads/2011/09/image3.png" TargetMode="External"/><Relationship Id="rId9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layge.org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Gamebryo</a:t>
            </a:r>
            <a:r>
              <a:rPr lang="zh-CN" altLang="en-US" dirty="0" smtClean="0"/>
              <a:t>渲染技术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“</a:t>
            </a:r>
            <a:r>
              <a:rPr lang="en-US" altLang="zh-CN" dirty="0" smtClean="0"/>
              <a:t>QQ</a:t>
            </a:r>
            <a:r>
              <a:rPr lang="zh-CN" altLang="en-US" dirty="0" smtClean="0"/>
              <a:t>飞车品质版”渲染优化实战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</a:t>
            </a:r>
            <a:r>
              <a:rPr lang="zh-CN" altLang="en-US" dirty="0" smtClean="0"/>
              <a:t>后处理框架的问题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855788"/>
            <a:ext cx="4319588" cy="4310062"/>
          </a:xfrm>
        </p:spPr>
        <p:txBody>
          <a:bodyPr/>
          <a:lstStyle/>
          <a:p>
            <a:r>
              <a:rPr lang="zh-CN" altLang="en-US" dirty="0" smtClean="0"/>
              <a:t>灵活性带来的问题：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44" y="2500306"/>
            <a:ext cx="5143536" cy="3595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428596" y="3714752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组合爆炸</a:t>
            </a:r>
            <a:endParaRPr lang="zh-CN" alt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 Alpha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</a:t>
            </a:r>
            <a:r>
              <a:rPr lang="zh-CN" altLang="en-US" dirty="0" smtClean="0"/>
              <a:t>效果与深度</a:t>
            </a:r>
            <a:endParaRPr lang="zh-CN" altLang="en-US" dirty="0"/>
          </a:p>
        </p:txBody>
      </p:sp>
      <p:pic>
        <p:nvPicPr>
          <p:cNvPr id="4" name="内容占位符 3" descr="alpha-add-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36713" y="1855788"/>
            <a:ext cx="5746749" cy="43100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 Alpha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</a:t>
            </a:r>
            <a:r>
              <a:rPr lang="zh-CN" altLang="en-US" dirty="0" smtClean="0"/>
              <a:t>效果与深度</a:t>
            </a:r>
            <a:endParaRPr lang="zh-CN" altLang="en-US" dirty="0"/>
          </a:p>
        </p:txBody>
      </p:sp>
      <p:pic>
        <p:nvPicPr>
          <p:cNvPr id="4" name="内容占位符 3" descr="alpha-add-0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36713" y="1855788"/>
            <a:ext cx="5746749" cy="43100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 Alpha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</a:t>
            </a:r>
            <a:r>
              <a:rPr lang="zh-CN" altLang="en-US" dirty="0" smtClean="0"/>
              <a:t>效果与深度</a:t>
            </a:r>
            <a:endParaRPr lang="zh-CN" altLang="en-US" dirty="0"/>
          </a:p>
        </p:txBody>
      </p:sp>
      <p:pic>
        <p:nvPicPr>
          <p:cNvPr id="4" name="内容占位符 3" descr="alpha-add-0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36713" y="1855788"/>
            <a:ext cx="5746749" cy="4310062"/>
          </a:xfr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 Alpha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</a:t>
            </a:r>
            <a:r>
              <a:rPr lang="zh-CN" altLang="en-US" dirty="0" smtClean="0"/>
              <a:t>效果与深度</a:t>
            </a:r>
            <a:endParaRPr lang="zh-CN" altLang="en-US" dirty="0"/>
          </a:p>
        </p:txBody>
      </p:sp>
      <p:pic>
        <p:nvPicPr>
          <p:cNvPr id="4" name="内容占位符 3" descr="alpha-add-0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36713" y="1855788"/>
            <a:ext cx="5746749" cy="43100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 Alpha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</a:t>
            </a:r>
            <a:r>
              <a:rPr lang="zh-CN" altLang="en-US" dirty="0" smtClean="0"/>
              <a:t>效果与深度</a:t>
            </a:r>
            <a:endParaRPr lang="zh-CN" altLang="en-US" dirty="0"/>
          </a:p>
        </p:txBody>
      </p:sp>
      <p:pic>
        <p:nvPicPr>
          <p:cNvPr id="4" name="内容占位符 3" descr="alpha-add-0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36713" y="1855788"/>
            <a:ext cx="5746749" cy="43100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 Alpha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</a:t>
            </a:r>
            <a:r>
              <a:rPr lang="zh-CN" altLang="en-US" dirty="0" smtClean="0"/>
              <a:t>效果与深度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一般类似粒子特效带有半透明的效果，要正确的</a:t>
            </a:r>
            <a:r>
              <a:rPr lang="en-US" altLang="zh-CN" dirty="0" smtClean="0"/>
              <a:t>Alpha</a:t>
            </a:r>
            <a:r>
              <a:rPr lang="zh-CN" altLang="en-US" dirty="0" smtClean="0"/>
              <a:t>排序很困难；</a:t>
            </a:r>
            <a:endParaRPr lang="en-US" altLang="zh-CN" dirty="0" smtClean="0"/>
          </a:p>
          <a:p>
            <a:r>
              <a:rPr lang="en-US" altLang="zh-CN" dirty="0" smtClean="0"/>
              <a:t>Add</a:t>
            </a:r>
            <a:r>
              <a:rPr lang="zh-CN" altLang="en-US" dirty="0" smtClean="0"/>
              <a:t>混合的方式可以不受排序的影响：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Alpha Add</a:t>
            </a:r>
            <a:r>
              <a:rPr lang="zh-CN" altLang="en-US" dirty="0" smtClean="0"/>
              <a:t>混合开启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Zwrite</a:t>
            </a:r>
            <a:r>
              <a:rPr lang="zh-CN" altLang="en-US" dirty="0" smtClean="0"/>
              <a:t>关闭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 </a:t>
            </a:r>
            <a:r>
              <a:rPr lang="zh-CN" altLang="en-US" dirty="0" smtClean="0"/>
              <a:t>半透明片引起的问题：缝隙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855788"/>
            <a:ext cx="3176580" cy="4310062"/>
          </a:xfrm>
        </p:spPr>
        <p:txBody>
          <a:bodyPr/>
          <a:lstStyle/>
          <a:p>
            <a:r>
              <a:rPr lang="zh-CN" altLang="en-US" dirty="0" smtClean="0"/>
              <a:t>典型的例子：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Billboard</a:t>
            </a:r>
            <a:r>
              <a:rPr lang="zh-CN" altLang="en-US" dirty="0" smtClean="0"/>
              <a:t>与墙体之间发生穿插</a:t>
            </a:r>
            <a:r>
              <a:rPr lang="en-US" altLang="zh-CN" dirty="0" smtClean="0"/>
              <a:t>~</a:t>
            </a:r>
          </a:p>
          <a:p>
            <a:pPr lvl="1"/>
            <a:r>
              <a:rPr lang="zh-CN" altLang="en-US" dirty="0" smtClean="0"/>
              <a:t>如何解决？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软粒子，性能？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44" y="2071678"/>
            <a:ext cx="4929222" cy="367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 </a:t>
            </a:r>
            <a:r>
              <a:rPr lang="zh-CN" altLang="en-US" dirty="0" smtClean="0"/>
              <a:t>半透明片引起的问题：缝隙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关闭</a:t>
            </a:r>
            <a:r>
              <a:rPr lang="en-US" altLang="zh-CN" dirty="0" err="1" smtClean="0"/>
              <a:t>Ztest</a:t>
            </a:r>
            <a:r>
              <a:rPr lang="zh-CN" altLang="en-US" dirty="0" smtClean="0"/>
              <a:t>试试看？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214686"/>
            <a:ext cx="381952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3000372"/>
            <a:ext cx="3876048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857224" y="264318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接缝的穿插没了：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72132" y="24288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但引入了新的问题：</a:t>
            </a:r>
            <a:endParaRPr lang="zh-CN" altLang="en-US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 </a:t>
            </a:r>
            <a:r>
              <a:rPr lang="zh-CN" altLang="en-US" dirty="0" smtClean="0"/>
              <a:t>半透明片引起的问题：缝隙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en-US" altLang="zh-CN" dirty="0" err="1" smtClean="0"/>
              <a:t>DepthBias</a:t>
            </a:r>
            <a:r>
              <a:rPr lang="zh-CN" altLang="en-US" dirty="0" smtClean="0"/>
              <a:t>试试呢？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786058"/>
            <a:ext cx="4043714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1999" y="2857496"/>
            <a:ext cx="3882865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00232" y="3000372"/>
            <a:ext cx="4276746" cy="3397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例子：半透明人物塑像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855788"/>
            <a:ext cx="3456632" cy="4310062"/>
          </a:xfrm>
        </p:spPr>
        <p:txBody>
          <a:bodyPr/>
          <a:lstStyle/>
          <a:p>
            <a:r>
              <a:rPr lang="zh-CN" altLang="en-US" dirty="0" smtClean="0"/>
              <a:t>如何绘制暗牧？</a:t>
            </a:r>
            <a:endParaRPr lang="zh-CN" altLang="en-US" dirty="0"/>
          </a:p>
        </p:txBody>
      </p:sp>
      <p:pic>
        <p:nvPicPr>
          <p:cNvPr id="4" name="图片 3" descr="13535940891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1988840"/>
            <a:ext cx="4928673" cy="4248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</a:t>
            </a:r>
            <a:r>
              <a:rPr lang="zh-CN" altLang="en-US" dirty="0" smtClean="0"/>
              <a:t>后处理框架的问题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什么是组合爆炸？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后处理的类型有多少种？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HDR</a:t>
            </a:r>
            <a:r>
              <a:rPr lang="zh-CN" altLang="en-US" dirty="0" smtClean="0"/>
              <a:t>，体积光，运动模糊，景深，镜像模糊，空间扭曲，延迟光照，颜色变化</a:t>
            </a:r>
            <a:r>
              <a:rPr lang="en-US" altLang="zh-CN" dirty="0" smtClean="0"/>
              <a:t>……</a:t>
            </a:r>
          </a:p>
          <a:p>
            <a:pPr lvl="1"/>
            <a:r>
              <a:rPr lang="zh-CN" altLang="en-US" dirty="0" smtClean="0"/>
              <a:t>不同的后处理会带来哪些不同？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场景渲染是否需要输出：</a:t>
            </a:r>
            <a:r>
              <a:rPr lang="en-US" altLang="zh-CN" dirty="0" smtClean="0"/>
              <a:t>64</a:t>
            </a:r>
            <a:r>
              <a:rPr lang="zh-CN" altLang="en-US" dirty="0" smtClean="0"/>
              <a:t>位色的纹理，深度信息，法线信息，如何连接这些后处理效率最高？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有多少种变化的情况？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2x2x2x2……</a:t>
            </a:r>
            <a:endParaRPr lang="zh-CN" altLang="en-US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例子：半透明人物塑像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855788"/>
            <a:ext cx="3962398" cy="4310062"/>
          </a:xfrm>
        </p:spPr>
        <p:txBody>
          <a:bodyPr/>
          <a:lstStyle/>
          <a:p>
            <a:r>
              <a:rPr lang="zh-CN" altLang="en-US" dirty="0" smtClean="0"/>
              <a:t>直接半透明绘制会导致看到模型内部的情况；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7884" y="1000108"/>
            <a:ext cx="2928958" cy="5524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例子：半透明人物塑像</a:t>
            </a:r>
            <a:endParaRPr lang="zh-CN" altLang="en-US" dirty="0"/>
          </a:p>
        </p:txBody>
      </p:sp>
      <p:pic>
        <p:nvPicPr>
          <p:cNvPr id="6" name="内容占位符 5" descr="alpha-mes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71600" y="1700808"/>
            <a:ext cx="7128792" cy="501846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例子：半透明人物塑像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855788"/>
            <a:ext cx="4104704" cy="4310062"/>
          </a:xfrm>
        </p:spPr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PreZ</a:t>
            </a:r>
            <a:r>
              <a:rPr lang="en-US" altLang="zh-CN" dirty="0" smtClean="0"/>
              <a:t>-PASS</a:t>
            </a:r>
            <a:r>
              <a:rPr lang="zh-CN" altLang="en-US" dirty="0" smtClean="0"/>
              <a:t>可以避免渲染出内部的信息。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7818" y="1071546"/>
            <a:ext cx="3357586" cy="529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例子：头发渲染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855788"/>
            <a:ext cx="4104704" cy="4310062"/>
          </a:xfrm>
        </p:spPr>
        <p:txBody>
          <a:bodyPr/>
          <a:lstStyle/>
          <a:p>
            <a:r>
              <a:rPr lang="zh-CN" altLang="en-US" dirty="0" smtClean="0"/>
              <a:t>不使用半透明，头发边缘会过渡生硬；</a:t>
            </a:r>
            <a:endParaRPr lang="en-US" altLang="zh-CN" dirty="0" smtClean="0"/>
          </a:p>
          <a:p>
            <a:r>
              <a:rPr lang="zh-CN" altLang="en-US" dirty="0" smtClean="0"/>
              <a:t>使用半透明，会导致排序问题；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4" y="1643050"/>
            <a:ext cx="4110057" cy="4395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7752" y="2143116"/>
            <a:ext cx="4000528" cy="405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例子：头发渲染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628800"/>
            <a:ext cx="5976664" cy="488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例子：头发渲染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628800"/>
            <a:ext cx="5904656" cy="482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例子：头发渲染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700807"/>
            <a:ext cx="5904656" cy="482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例子：头发渲染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628800"/>
            <a:ext cx="5976664" cy="488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例子：头发渲染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772816"/>
            <a:ext cx="5572125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例子：头发渲染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628799"/>
            <a:ext cx="5904656" cy="482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</a:t>
            </a:r>
            <a:r>
              <a:rPr lang="zh-CN" altLang="en-US" dirty="0" smtClean="0"/>
              <a:t>后处理框架的问题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例子：头发渲染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855788"/>
            <a:ext cx="4104704" cy="4310062"/>
          </a:xfrm>
        </p:spPr>
        <p:txBody>
          <a:bodyPr/>
          <a:lstStyle/>
          <a:p>
            <a:r>
              <a:rPr lang="zh-CN" altLang="en-US" dirty="0" smtClean="0"/>
              <a:t>两遍渲染：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先绘制不透明部分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再关闭</a:t>
            </a:r>
            <a:r>
              <a:rPr lang="en-US" altLang="zh-CN" dirty="0" err="1" smtClean="0"/>
              <a:t>Zwrite</a:t>
            </a:r>
            <a:r>
              <a:rPr lang="zh-CN" altLang="en-US" dirty="0" smtClean="0"/>
              <a:t>绘制半透明部分</a:t>
            </a:r>
            <a:endParaRPr lang="en-US" altLang="zh-CN" dirty="0" smtClean="0"/>
          </a:p>
          <a:p>
            <a:r>
              <a:rPr lang="zh-CN" altLang="en-US" dirty="0" smtClean="0"/>
              <a:t>适用于不透明部分是主体，边缘需要半透明的物体（比如头发）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0562" y="2214554"/>
            <a:ext cx="3857652" cy="4139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例子：头发渲染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Unreal</a:t>
            </a:r>
            <a:r>
              <a:rPr lang="zh-CN" altLang="en-US" dirty="0" smtClean="0"/>
              <a:t>的解决方案：索引排序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通过排序索引缓冲来调整每个三角形的渲染顺序；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需要比较复杂的工具支持；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美术引入新的开发量；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比较完美的效果；</a:t>
            </a:r>
            <a:endParaRPr lang="zh-CN" altLang="en-US" dirty="0"/>
          </a:p>
        </p:txBody>
      </p:sp>
      <p:pic>
        <p:nvPicPr>
          <p:cNvPr id="4" name="图片 3" descr="HairSort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332656"/>
            <a:ext cx="7620000" cy="5667375"/>
          </a:xfrm>
          <a:prstGeom prst="rect">
            <a:avLst/>
          </a:prstGeom>
        </p:spPr>
      </p:pic>
      <p:pic>
        <p:nvPicPr>
          <p:cNvPr id="5" name="图片 4" descr="HairSort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528" y="980728"/>
            <a:ext cx="8288027" cy="3816424"/>
          </a:xfrm>
          <a:prstGeom prst="rect">
            <a:avLst/>
          </a:prstGeom>
        </p:spPr>
      </p:pic>
      <p:pic>
        <p:nvPicPr>
          <p:cNvPr id="6" name="图片 5" descr="HairSort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8" y="1196752"/>
            <a:ext cx="7887355" cy="4608512"/>
          </a:xfrm>
          <a:prstGeom prst="rect">
            <a:avLst/>
          </a:prstGeom>
        </p:spPr>
      </p:pic>
      <p:pic>
        <p:nvPicPr>
          <p:cNvPr id="7" name="图片 6" descr="HairSort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9552" y="1916832"/>
            <a:ext cx="8448081" cy="3240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 </a:t>
            </a:r>
            <a:r>
              <a:rPr lang="zh-CN" altLang="en-US" dirty="0" smtClean="0"/>
              <a:t>总结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79513" y="1855788"/>
          <a:ext cx="8964487" cy="4043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04255"/>
                <a:gridCol w="720080"/>
                <a:gridCol w="1008112"/>
                <a:gridCol w="864096"/>
                <a:gridCol w="864096"/>
                <a:gridCol w="864096"/>
                <a:gridCol w="936104"/>
                <a:gridCol w="14036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效果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Color Output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Alpha 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Alpha Blend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ZTest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ZWrite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排序</a:t>
                      </a:r>
                      <a:endParaRPr lang="zh-CN" altLang="en-US" dirty="0"/>
                    </a:p>
                  </a:txBody>
                  <a:tcPr/>
                </a:tc>
              </a:tr>
              <a:tr h="2130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普通半透明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标准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从远到近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半透明隐藏内部构造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标准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常规叠加效果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叠加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顺序无关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挡住指定物体的叠加效果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叠加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在要挡住物体之前绘制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密集的半透明片（头发）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OFF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ON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显卡与兼容性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显卡的能力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从</a:t>
            </a:r>
            <a:r>
              <a:rPr lang="en-US" altLang="zh-CN" dirty="0" err="1" smtClean="0"/>
              <a:t>ShaderMode</a:t>
            </a:r>
            <a:r>
              <a:rPr lang="zh-CN" altLang="en-US" dirty="0" smtClean="0"/>
              <a:t>到纹理格式</a:t>
            </a:r>
            <a:endParaRPr lang="en-US" altLang="zh-CN" dirty="0" smtClean="0"/>
          </a:p>
          <a:p>
            <a:r>
              <a:rPr lang="zh-CN" altLang="en-US" dirty="0" smtClean="0"/>
              <a:t>用户的统计与分析</a:t>
            </a:r>
            <a:r>
              <a:rPr lang="en-US" altLang="zh-CN" dirty="0" smtClean="0"/>
              <a:t>——TQOS</a:t>
            </a:r>
          </a:p>
          <a:p>
            <a:r>
              <a:rPr lang="zh-CN" altLang="en-US" dirty="0" smtClean="0"/>
              <a:t>互娱兼容性测试实验室</a:t>
            </a:r>
            <a:endParaRPr lang="en-US" altLang="zh-CN" dirty="0" smtClean="0"/>
          </a:p>
          <a:p>
            <a:r>
              <a:rPr lang="zh-CN" altLang="en-US" dirty="0" smtClean="0"/>
              <a:t>厂商合作</a:t>
            </a:r>
            <a:r>
              <a:rPr lang="en-US" altLang="zh-CN" dirty="0" smtClean="0"/>
              <a:t>——NV</a:t>
            </a:r>
            <a:r>
              <a:rPr lang="zh-CN" altLang="en-US" dirty="0" smtClean="0"/>
              <a:t>的兼容性测试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6206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4.1</a:t>
            </a:r>
            <a:r>
              <a:rPr lang="zh-CN" altLang="en-US" dirty="0" smtClean="0"/>
              <a:t>显卡的能力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Shader</a:t>
            </a:r>
            <a:r>
              <a:rPr lang="en-US" altLang="zh-CN" dirty="0" smtClean="0"/>
              <a:t> Mode</a:t>
            </a:r>
            <a:r>
              <a:rPr lang="zh-CN" altLang="en-US" dirty="0" smtClean="0"/>
              <a:t>的支持：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MRT</a:t>
            </a:r>
            <a:r>
              <a:rPr lang="zh-CN" altLang="en-US" dirty="0" smtClean="0"/>
              <a:t>需要</a:t>
            </a:r>
            <a:r>
              <a:rPr lang="en-US" altLang="zh-CN" dirty="0" err="1" smtClean="0"/>
              <a:t>Shader</a:t>
            </a:r>
            <a:r>
              <a:rPr lang="en-US" altLang="zh-CN" dirty="0" smtClean="0"/>
              <a:t> Mode 3.0</a:t>
            </a:r>
          </a:p>
          <a:p>
            <a:r>
              <a:rPr lang="en-US" altLang="zh-CN" dirty="0" smtClean="0"/>
              <a:t>MRT Independent bit depth</a:t>
            </a:r>
          </a:p>
          <a:p>
            <a:pPr lvl="1"/>
            <a:r>
              <a:rPr lang="zh-CN" altLang="en-US" dirty="0" smtClean="0"/>
              <a:t>对于不支持每个</a:t>
            </a:r>
            <a:r>
              <a:rPr lang="en-US" altLang="zh-CN" dirty="0" smtClean="0"/>
              <a:t>MRT</a:t>
            </a:r>
            <a:r>
              <a:rPr lang="zh-CN" altLang="en-US" dirty="0" smtClean="0"/>
              <a:t>独立位深的显卡，需要单独调正</a:t>
            </a:r>
            <a:r>
              <a:rPr lang="en-US" altLang="zh-CN" dirty="0" err="1" smtClean="0"/>
              <a:t>Gbuffer</a:t>
            </a:r>
            <a:r>
              <a:rPr lang="zh-CN" altLang="en-US" dirty="0" smtClean="0"/>
              <a:t>的布局；</a:t>
            </a:r>
            <a:endParaRPr lang="en-US" altLang="zh-CN" dirty="0" smtClean="0"/>
          </a:p>
          <a:p>
            <a:r>
              <a:rPr lang="en-US" altLang="zh-CN" dirty="0" smtClean="0"/>
              <a:t>R32F</a:t>
            </a:r>
            <a:r>
              <a:rPr lang="zh-CN" altLang="en-US" dirty="0" smtClean="0"/>
              <a:t>纹理与深度信息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对于不支持</a:t>
            </a:r>
            <a:r>
              <a:rPr lang="en-US" altLang="zh-CN" dirty="0" smtClean="0"/>
              <a:t>R32F</a:t>
            </a:r>
            <a:r>
              <a:rPr lang="zh-CN" altLang="en-US" dirty="0" smtClean="0"/>
              <a:t>的显卡，使用</a:t>
            </a:r>
            <a:r>
              <a:rPr lang="en-US" altLang="zh-CN" dirty="0" smtClean="0"/>
              <a:t>R8G8B8</a:t>
            </a:r>
            <a:r>
              <a:rPr lang="zh-CN" altLang="en-US" dirty="0" smtClean="0"/>
              <a:t>，并将深度按照此格式进行压缩；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4.1</a:t>
            </a:r>
            <a:r>
              <a:rPr lang="zh-CN" altLang="en-US" dirty="0" smtClean="0"/>
              <a:t>显卡的能力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855788"/>
            <a:ext cx="7921128" cy="997148"/>
          </a:xfrm>
        </p:spPr>
        <p:txBody>
          <a:bodyPr/>
          <a:lstStyle/>
          <a:p>
            <a:r>
              <a:rPr lang="zh-CN" altLang="en-US" dirty="0" smtClean="0"/>
              <a:t>要特别小心某些集成显卡的功能配置；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140968"/>
            <a:ext cx="5985665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941168"/>
            <a:ext cx="7052549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 MRT</a:t>
            </a:r>
            <a:r>
              <a:rPr lang="zh-CN" altLang="en-US" dirty="0" smtClean="0"/>
              <a:t>，深度缓冲与抗锯齿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DX9</a:t>
            </a:r>
            <a:r>
              <a:rPr lang="zh-CN" altLang="en-US" dirty="0" smtClean="0"/>
              <a:t>中，</a:t>
            </a:r>
            <a:r>
              <a:rPr lang="en-US" altLang="zh-CN" dirty="0" smtClean="0"/>
              <a:t>MRT</a:t>
            </a:r>
            <a:r>
              <a:rPr lang="zh-CN" altLang="en-US" dirty="0" smtClean="0"/>
              <a:t>与抗锯齿不兼容；</a:t>
            </a:r>
            <a:endParaRPr lang="en-US" altLang="zh-CN" dirty="0" smtClean="0"/>
          </a:p>
          <a:p>
            <a:r>
              <a:rPr lang="zh-CN" altLang="en-US" dirty="0" smtClean="0"/>
              <a:t>深度缓冲与颜色缓冲格式必须兼容；</a:t>
            </a:r>
            <a:endParaRPr lang="en-US" altLang="zh-CN" dirty="0" smtClean="0"/>
          </a:p>
          <a:p>
            <a:r>
              <a:rPr lang="zh-CN" altLang="en-US" dirty="0" smtClean="0"/>
              <a:t>带有抗锯齿的深度缓冲不能用在不带抗锯齿的后缓冲上；</a:t>
            </a:r>
            <a:endParaRPr lang="zh-CN" altLang="en-US"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 MRT</a:t>
            </a:r>
            <a:r>
              <a:rPr lang="zh-CN" altLang="en-US" dirty="0" smtClean="0"/>
              <a:t>，深度缓冲与抗锯齿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问题实例：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3714744" y="5072074"/>
            <a:ext cx="1643074" cy="107157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不受</a:t>
            </a:r>
            <a:r>
              <a:rPr lang="en-US" altLang="zh-CN" dirty="0" smtClean="0"/>
              <a:t>HDR</a:t>
            </a:r>
            <a:r>
              <a:rPr lang="zh-CN" altLang="en-US" dirty="0" smtClean="0"/>
              <a:t>的</a:t>
            </a:r>
            <a:r>
              <a:rPr lang="en-US" altLang="zh-CN" smtClean="0"/>
              <a:t>3D</a:t>
            </a:r>
            <a:r>
              <a:rPr lang="zh-CN" altLang="en-US" smtClean="0"/>
              <a:t>物体</a:t>
            </a:r>
            <a:r>
              <a:rPr lang="zh-CN" altLang="en-US" dirty="0" smtClean="0"/>
              <a:t>绘制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14348" y="2643182"/>
            <a:ext cx="1643074" cy="107157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场景绘制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858016" y="2643182"/>
            <a:ext cx="1643074" cy="107157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HDR</a:t>
            </a:r>
            <a:r>
              <a:rPr lang="zh-CN" altLang="en-US" dirty="0" smtClean="0"/>
              <a:t>处理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3571868" y="2714620"/>
            <a:ext cx="1857388" cy="85725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离屏纹理（无抗锯齿）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6786578" y="5143512"/>
            <a:ext cx="1857388" cy="85725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离屏纹理（无抗锯齿）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642910" y="5214950"/>
            <a:ext cx="1857388" cy="85725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后缓冲（抗锯齿）</a:t>
            </a:r>
            <a:endParaRPr lang="zh-CN" altLang="en-US" dirty="0"/>
          </a:p>
        </p:txBody>
      </p:sp>
      <p:cxnSp>
        <p:nvCxnSpPr>
          <p:cNvPr id="11" name="直接箭头连接符 10"/>
          <p:cNvCxnSpPr>
            <a:stCxn id="5" idx="3"/>
            <a:endCxn id="7" idx="1"/>
          </p:cNvCxnSpPr>
          <p:nvPr/>
        </p:nvCxnSpPr>
        <p:spPr>
          <a:xfrm flipV="1">
            <a:off x="2357422" y="3143248"/>
            <a:ext cx="1214446" cy="3571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7" idx="3"/>
            <a:endCxn id="6" idx="1"/>
          </p:cNvCxnSpPr>
          <p:nvPr/>
        </p:nvCxnSpPr>
        <p:spPr>
          <a:xfrm>
            <a:off x="5429256" y="3143248"/>
            <a:ext cx="1428760" cy="3571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6" idx="2"/>
            <a:endCxn id="8" idx="0"/>
          </p:cNvCxnSpPr>
          <p:nvPr/>
        </p:nvCxnSpPr>
        <p:spPr>
          <a:xfrm rot="16200000" flipH="1">
            <a:off x="6983032" y="4411272"/>
            <a:ext cx="1428760" cy="3571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8" idx="1"/>
            <a:endCxn id="4" idx="3"/>
          </p:cNvCxnSpPr>
          <p:nvPr/>
        </p:nvCxnSpPr>
        <p:spPr>
          <a:xfrm rot="10800000" flipV="1">
            <a:off x="5357818" y="5572139"/>
            <a:ext cx="1428760" cy="3571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4" idx="1"/>
            <a:endCxn id="9" idx="3"/>
          </p:cNvCxnSpPr>
          <p:nvPr/>
        </p:nvCxnSpPr>
        <p:spPr>
          <a:xfrm rot="10800000" flipV="1">
            <a:off x="2500298" y="5607858"/>
            <a:ext cx="1214446" cy="3571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3571868" y="3929066"/>
            <a:ext cx="1857388" cy="85725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深度缓冲</a:t>
            </a:r>
            <a:endParaRPr lang="zh-CN" altLang="en-US" dirty="0"/>
          </a:p>
        </p:txBody>
      </p:sp>
      <p:cxnSp>
        <p:nvCxnSpPr>
          <p:cNvPr id="36" name="直接连接符 35"/>
          <p:cNvCxnSpPr>
            <a:stCxn id="7" idx="2"/>
            <a:endCxn id="34" idx="0"/>
          </p:cNvCxnSpPr>
          <p:nvPr/>
        </p:nvCxnSpPr>
        <p:spPr>
          <a:xfrm rot="5400000">
            <a:off x="4321967" y="3750471"/>
            <a:ext cx="357190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34" idx="1"/>
            <a:endCxn id="9" idx="0"/>
          </p:cNvCxnSpPr>
          <p:nvPr/>
        </p:nvCxnSpPr>
        <p:spPr>
          <a:xfrm rot="10800000" flipV="1">
            <a:off x="1571604" y="4357694"/>
            <a:ext cx="2000264" cy="85725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 </a:t>
            </a:r>
            <a:r>
              <a:rPr lang="zh-CN" altLang="en-US" dirty="0" smtClean="0"/>
              <a:t>用户的统计与分析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</a:t>
            </a:r>
            <a:r>
              <a:rPr lang="en-US" altLang="zh-CN" dirty="0" smtClean="0"/>
              <a:t>TQOS</a:t>
            </a:r>
            <a:r>
              <a:rPr lang="zh-CN" altLang="en-US" dirty="0" smtClean="0"/>
              <a:t>系统统计用户的显卡能力信息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最大纹理尺寸支持；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Shader</a:t>
            </a:r>
            <a:r>
              <a:rPr lang="en-US" altLang="zh-CN" dirty="0" smtClean="0"/>
              <a:t> Mode</a:t>
            </a:r>
            <a:r>
              <a:rPr lang="zh-CN" altLang="en-US" dirty="0" smtClean="0"/>
              <a:t>版本号；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MRT</a:t>
            </a:r>
            <a:r>
              <a:rPr lang="zh-CN" altLang="en-US" dirty="0" smtClean="0"/>
              <a:t>支持与</a:t>
            </a:r>
            <a:r>
              <a:rPr lang="en-US" altLang="zh-CN" dirty="0" smtClean="0"/>
              <a:t>MRT INDEPENDENT BIT DEPTHS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R32F, R32G32F, R16G16B16A16</a:t>
            </a:r>
            <a:r>
              <a:rPr lang="zh-CN" altLang="en-US" dirty="0" smtClean="0"/>
              <a:t>等纹理格式的支持；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smtClean="0"/>
              <a:t>FOG</a:t>
            </a:r>
            <a:r>
              <a:rPr lang="zh-CN" altLang="en-US" dirty="0" smtClean="0"/>
              <a:t>支持；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 </a:t>
            </a:r>
            <a:r>
              <a:rPr lang="zh-CN" altLang="en-US" dirty="0" smtClean="0"/>
              <a:t>用户的统计与分析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2000240"/>
            <a:ext cx="758190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</a:t>
            </a:r>
            <a:r>
              <a:rPr lang="zh-CN" altLang="en-US" dirty="0" smtClean="0"/>
              <a:t>后处理渲染框架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利用节点的方式组装后处理流水线</a:t>
            </a:r>
            <a:endParaRPr lang="en-US" altLang="zh-CN" dirty="0" smtClean="0"/>
          </a:p>
          <a:p>
            <a:r>
              <a:rPr lang="zh-CN" altLang="en-US" dirty="0" smtClean="0"/>
              <a:t>对每一个后处理特效能够支持单独开关</a:t>
            </a:r>
            <a:endParaRPr lang="en-US" altLang="zh-CN" dirty="0" smtClean="0"/>
          </a:p>
          <a:p>
            <a:r>
              <a:rPr lang="zh-CN" altLang="en-US" dirty="0" smtClean="0"/>
              <a:t>自动计算最优化的渲染方案</a:t>
            </a:r>
            <a:endParaRPr lang="en-US" altLang="zh-CN" dirty="0" smtClean="0"/>
          </a:p>
          <a:p>
            <a:r>
              <a:rPr lang="zh-CN" altLang="en-US" dirty="0" smtClean="0"/>
              <a:t>系统符合开闭原则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 </a:t>
            </a:r>
            <a:r>
              <a:rPr lang="zh-CN" altLang="en-US" dirty="0" smtClean="0"/>
              <a:t>用户的统计与分析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395288" y="1855788"/>
          <a:ext cx="7777110" cy="2961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8440"/>
                <a:gridCol w="1008112"/>
                <a:gridCol w="1929714"/>
                <a:gridCol w="1555422"/>
                <a:gridCol w="1555422"/>
              </a:tblGrid>
              <a:tr h="349076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分区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ShaderMode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上报数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百分比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2012-08-01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电信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ps3.0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1,801,723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94.57%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2012-08-01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电信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ps2.0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95,245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4.99%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2012-08-01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电信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不支持</a:t>
                      </a:r>
                      <a:r>
                        <a:rPr lang="en-US" altLang="zh-CN" dirty="0" err="1" smtClean="0"/>
                        <a:t>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7,465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0.39%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2012-08-01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电信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ps1.4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0.03%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2012-08-01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电信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ps1.3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0.00%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2012-08-01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电信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ps1.0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0.00%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2012-08-01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电信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ps1.1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0.00%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4.4 </a:t>
            </a:r>
            <a:r>
              <a:rPr lang="zh-CN" altLang="en-US" dirty="0" smtClean="0"/>
              <a:t>互娱兼容性测试实验室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品质管理中提供了</a:t>
            </a:r>
            <a:r>
              <a:rPr lang="en-US" dirty="0" err="1" smtClean="0"/>
              <a:t>pconline</a:t>
            </a:r>
            <a:r>
              <a:rPr lang="zh-CN" altLang="en-US" dirty="0" smtClean="0"/>
              <a:t>、运营部</a:t>
            </a:r>
            <a:r>
              <a:rPr lang="en-US" dirty="0" smtClean="0"/>
              <a:t>QQ</a:t>
            </a:r>
            <a:r>
              <a:rPr lang="zh-CN" altLang="en-US" dirty="0" smtClean="0"/>
              <a:t>网吧调研、</a:t>
            </a:r>
            <a:r>
              <a:rPr lang="en-US" dirty="0" smtClean="0"/>
              <a:t>QQ</a:t>
            </a:r>
            <a:r>
              <a:rPr lang="zh-CN" altLang="en-US" dirty="0" smtClean="0"/>
              <a:t>管家调研、</a:t>
            </a:r>
            <a:r>
              <a:rPr lang="en-US" dirty="0" smtClean="0"/>
              <a:t>QQ</a:t>
            </a:r>
            <a:r>
              <a:rPr lang="zh-CN" altLang="en-US" dirty="0" smtClean="0"/>
              <a:t>炫舞调研等所有热门机型；</a:t>
            </a:r>
            <a:endParaRPr lang="en-US" altLang="zh-CN" dirty="0" smtClean="0"/>
          </a:p>
          <a:p>
            <a:r>
              <a:rPr lang="zh-CN" altLang="en-US" dirty="0" smtClean="0"/>
              <a:t>项目组可以在实验室使用或者借用。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4.5</a:t>
            </a:r>
            <a:r>
              <a:rPr lang="zh-CN" altLang="en-US" dirty="0" smtClean="0"/>
              <a:t>厂商合作</a:t>
            </a:r>
            <a:r>
              <a:rPr lang="en-US" altLang="zh-CN" dirty="0" smtClean="0"/>
              <a:t>-NV</a:t>
            </a:r>
            <a:r>
              <a:rPr lang="zh-CN" altLang="en-US" dirty="0" smtClean="0"/>
              <a:t>的显卡兼容性测试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5929322" y="1928802"/>
            <a:ext cx="1714512" cy="714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2"/>
                </a:solidFill>
              </a:rPr>
              <a:t>渲染配置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57686" y="2071678"/>
            <a:ext cx="357190" cy="357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4" idx="1"/>
            <a:endCxn id="5" idx="6"/>
          </p:cNvCxnSpPr>
          <p:nvPr/>
        </p:nvCxnSpPr>
        <p:spPr>
          <a:xfrm rot="10800000">
            <a:off x="4714876" y="2250274"/>
            <a:ext cx="1214446" cy="3571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43372" y="164305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NV API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5929322" y="4000504"/>
            <a:ext cx="1714512" cy="714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2"/>
                </a:solidFill>
              </a:rPr>
              <a:t>Benchmark</a:t>
            </a:r>
          </a:p>
          <a:p>
            <a:pPr algn="ctr"/>
            <a:r>
              <a:rPr lang="zh-CN" altLang="en-US" dirty="0" smtClean="0">
                <a:solidFill>
                  <a:schemeClr val="accent2"/>
                </a:solidFill>
              </a:rPr>
              <a:t>赛车单局录像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357686" y="4143380"/>
            <a:ext cx="357190" cy="357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10" idx="1"/>
            <a:endCxn id="11" idx="6"/>
          </p:cNvCxnSpPr>
          <p:nvPr/>
        </p:nvCxnSpPr>
        <p:spPr>
          <a:xfrm rot="10800000">
            <a:off x="4714876" y="4321976"/>
            <a:ext cx="1214446" cy="3571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14810" y="37147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启动参数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928662" y="1785926"/>
            <a:ext cx="2000264" cy="29289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2"/>
                </a:solidFill>
              </a:rPr>
              <a:t>自动化测试：</a:t>
            </a:r>
            <a:endParaRPr lang="en-US" altLang="zh-CN" b="1" dirty="0" smtClean="0">
              <a:solidFill>
                <a:schemeClr val="accent2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accent2"/>
                </a:solidFill>
              </a:rPr>
              <a:t>各种显卡</a:t>
            </a:r>
            <a:endParaRPr lang="en-US" altLang="zh-CN" b="1" dirty="0" smtClean="0">
              <a:solidFill>
                <a:schemeClr val="accent2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accent2"/>
                </a:solidFill>
              </a:rPr>
              <a:t>各种配置</a:t>
            </a:r>
            <a:endParaRPr lang="en-US" altLang="zh-CN" b="1" dirty="0" smtClean="0">
              <a:solidFill>
                <a:schemeClr val="accent2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accent2"/>
                </a:solidFill>
              </a:rPr>
              <a:t>所有赛道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cxnSp>
        <p:nvCxnSpPr>
          <p:cNvPr id="18" name="直接箭头连接符 17"/>
          <p:cNvCxnSpPr>
            <a:stCxn id="5" idx="2"/>
            <a:endCxn id="17" idx="3"/>
          </p:cNvCxnSpPr>
          <p:nvPr/>
        </p:nvCxnSpPr>
        <p:spPr>
          <a:xfrm rot="10800000" flipV="1">
            <a:off x="2928926" y="2250273"/>
            <a:ext cx="1428760" cy="10001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1" idx="2"/>
            <a:endCxn id="17" idx="3"/>
          </p:cNvCxnSpPr>
          <p:nvPr/>
        </p:nvCxnSpPr>
        <p:spPr>
          <a:xfrm rot="10800000">
            <a:off x="2928926" y="3250405"/>
            <a:ext cx="1428760" cy="107157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4.5</a:t>
            </a:r>
            <a:r>
              <a:rPr lang="zh-CN" altLang="en-US" dirty="0" smtClean="0"/>
              <a:t>厂商合作</a:t>
            </a:r>
            <a:r>
              <a:rPr lang="en-US" altLang="zh-CN" dirty="0" smtClean="0"/>
              <a:t>-</a:t>
            </a:r>
            <a:r>
              <a:rPr lang="zh-CN" altLang="en-US" dirty="0" smtClean="0"/>
              <a:t>双周电话会议解决问题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项目组与</a:t>
            </a:r>
            <a:r>
              <a:rPr lang="en-US" altLang="zh-CN" dirty="0" smtClean="0"/>
              <a:t>NV</a:t>
            </a:r>
            <a:r>
              <a:rPr lang="zh-CN" altLang="en-US" dirty="0" smtClean="0"/>
              <a:t>每双周进行电话会议</a:t>
            </a:r>
            <a:endParaRPr lang="en-US" altLang="zh-CN" dirty="0" smtClean="0"/>
          </a:p>
          <a:p>
            <a:r>
              <a:rPr lang="zh-CN" altLang="en-US" dirty="0" smtClean="0"/>
              <a:t>向</a:t>
            </a:r>
            <a:r>
              <a:rPr lang="en-US" altLang="zh-CN" dirty="0" smtClean="0"/>
              <a:t>NV</a:t>
            </a:r>
            <a:r>
              <a:rPr lang="zh-CN" altLang="en-US" dirty="0" smtClean="0"/>
              <a:t>方面咨询渲染，物理相关的问题</a:t>
            </a:r>
            <a:endParaRPr lang="en-US" altLang="zh-CN" dirty="0" smtClean="0"/>
          </a:p>
          <a:p>
            <a:r>
              <a:rPr lang="zh-CN" altLang="en-US" dirty="0" smtClean="0"/>
              <a:t>共同安排工作排期与</a:t>
            </a:r>
            <a:r>
              <a:rPr lang="en-US" altLang="zh-CN" dirty="0" smtClean="0"/>
              <a:t>NV</a:t>
            </a:r>
            <a:r>
              <a:rPr lang="zh-CN" altLang="en-US" dirty="0" smtClean="0"/>
              <a:t>方面的测试计划。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4480" y="2214554"/>
            <a:ext cx="57864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/>
              <a:t>Q&amp;A</a:t>
            </a:r>
            <a:endParaRPr lang="zh-CN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4480" y="2214554"/>
            <a:ext cx="57864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 smtClean="0"/>
              <a:t>谢谢</a:t>
            </a:r>
            <a:endParaRPr lang="zh-CN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1.3</a:t>
            </a:r>
            <a:r>
              <a:rPr lang="zh-CN" altLang="en-US" dirty="0" smtClean="0"/>
              <a:t>后处理渲染框架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9512" y="2420888"/>
            <a:ext cx="1512168" cy="230425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场景渲染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1475656" y="2564904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1475656" y="299695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1475656" y="3429000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75656" y="3861048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475656" y="4293096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03648" y="256490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漫反射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3648" y="299695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深度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03648" y="342900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法线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03648" y="386104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镜面反射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75656" y="429309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空间扭曲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71800" y="2420888"/>
            <a:ext cx="3960440" cy="230425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2555776" y="263691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2555776" y="3068960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6588224" y="263691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7524328" y="2420888"/>
            <a:ext cx="1224136" cy="230425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7380312" y="263691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8532440" y="263691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6" name="直接连接符 25"/>
          <p:cNvCxnSpPr>
            <a:stCxn id="5" idx="6"/>
            <a:endCxn id="18" idx="2"/>
          </p:cNvCxnSpPr>
          <p:nvPr/>
        </p:nvCxnSpPr>
        <p:spPr>
          <a:xfrm>
            <a:off x="1835696" y="2744924"/>
            <a:ext cx="720080" cy="7200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6" idx="6"/>
            <a:endCxn id="19" idx="2"/>
          </p:cNvCxnSpPr>
          <p:nvPr/>
        </p:nvCxnSpPr>
        <p:spPr>
          <a:xfrm>
            <a:off x="1835696" y="3176972"/>
            <a:ext cx="720080" cy="7200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20" idx="6"/>
            <a:endCxn id="22" idx="2"/>
          </p:cNvCxnSpPr>
          <p:nvPr/>
        </p:nvCxnSpPr>
        <p:spPr>
          <a:xfrm>
            <a:off x="6948264" y="2816932"/>
            <a:ext cx="43204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5004048" y="2780928"/>
            <a:ext cx="1296144" cy="5760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持有纹理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3923928" y="3717032"/>
            <a:ext cx="1296144" cy="5760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转发代理</a:t>
            </a:r>
            <a:endParaRPr lang="zh-CN" altLang="en-US" dirty="0"/>
          </a:p>
        </p:txBody>
      </p:sp>
      <p:cxnSp>
        <p:nvCxnSpPr>
          <p:cNvPr id="38" name="直接连接符 37"/>
          <p:cNvCxnSpPr>
            <a:stCxn id="18" idx="6"/>
            <a:endCxn id="37" idx="1"/>
          </p:cNvCxnSpPr>
          <p:nvPr/>
        </p:nvCxnSpPr>
        <p:spPr>
          <a:xfrm>
            <a:off x="2915816" y="2816932"/>
            <a:ext cx="1008112" cy="1188132"/>
          </a:xfrm>
          <a:prstGeom prst="bentConnector3">
            <a:avLst>
              <a:gd name="adj1" fmla="val 22395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6" idx="3"/>
            <a:endCxn id="20" idx="2"/>
          </p:cNvCxnSpPr>
          <p:nvPr/>
        </p:nvCxnSpPr>
        <p:spPr>
          <a:xfrm flipV="1">
            <a:off x="6300192" y="2816932"/>
            <a:ext cx="288032" cy="25202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23528" y="1628800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后处理特效节点的启动和禁用，体积光功能启用</a:t>
            </a:r>
            <a:endParaRPr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3419872" y="2780928"/>
            <a:ext cx="1296144" cy="5760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渲染处理</a:t>
            </a:r>
            <a:endParaRPr lang="en-US" altLang="zh-CN" dirty="0" smtClean="0"/>
          </a:p>
        </p:txBody>
      </p:sp>
      <p:cxnSp>
        <p:nvCxnSpPr>
          <p:cNvPr id="60" name="直接连接符 59"/>
          <p:cNvCxnSpPr>
            <a:stCxn id="57" idx="3"/>
            <a:endCxn id="36" idx="1"/>
          </p:cNvCxnSpPr>
          <p:nvPr/>
        </p:nvCxnSpPr>
        <p:spPr>
          <a:xfrm>
            <a:off x="4716016" y="3068960"/>
            <a:ext cx="28803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8" idx="6"/>
            <a:endCxn id="57" idx="1"/>
          </p:cNvCxnSpPr>
          <p:nvPr/>
        </p:nvCxnSpPr>
        <p:spPr>
          <a:xfrm>
            <a:off x="2915816" y="2816932"/>
            <a:ext cx="504056" cy="25202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19" idx="6"/>
            <a:endCxn id="57" idx="1"/>
          </p:cNvCxnSpPr>
          <p:nvPr/>
        </p:nvCxnSpPr>
        <p:spPr>
          <a:xfrm flipV="1">
            <a:off x="2915816" y="3068960"/>
            <a:ext cx="504056" cy="18002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3347864" y="4941168"/>
            <a:ext cx="25922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体积光处理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7452320" y="4941168"/>
            <a:ext cx="136815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HDR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1.3</a:t>
            </a:r>
            <a:r>
              <a:rPr lang="zh-CN" altLang="en-US" dirty="0" smtClean="0"/>
              <a:t>后处理渲染框架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9512" y="2420888"/>
            <a:ext cx="1512168" cy="230425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场景渲染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1475656" y="2564904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1475656" y="299695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1475656" y="3429000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75656" y="3861048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475656" y="4293096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03648" y="256490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漫反射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3648" y="299695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深度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03648" y="342900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法线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03648" y="386104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镜面反射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75656" y="429309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空间扭曲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71800" y="2420888"/>
            <a:ext cx="3960440" cy="230425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2555776" y="263691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2555776" y="3068960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6588224" y="263691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7524328" y="2420888"/>
            <a:ext cx="1224136" cy="230425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7380312" y="263691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8532440" y="263691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6" name="直接连接符 25"/>
          <p:cNvCxnSpPr>
            <a:stCxn id="5" idx="6"/>
            <a:endCxn id="18" idx="2"/>
          </p:cNvCxnSpPr>
          <p:nvPr/>
        </p:nvCxnSpPr>
        <p:spPr>
          <a:xfrm>
            <a:off x="1835696" y="2744924"/>
            <a:ext cx="720080" cy="7200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6" idx="6"/>
            <a:endCxn id="19" idx="2"/>
          </p:cNvCxnSpPr>
          <p:nvPr/>
        </p:nvCxnSpPr>
        <p:spPr>
          <a:xfrm>
            <a:off x="1835696" y="3176972"/>
            <a:ext cx="720080" cy="7200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20" idx="6"/>
            <a:endCxn id="22" idx="2"/>
          </p:cNvCxnSpPr>
          <p:nvPr/>
        </p:nvCxnSpPr>
        <p:spPr>
          <a:xfrm>
            <a:off x="6948264" y="2816932"/>
            <a:ext cx="43204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5004048" y="2780928"/>
            <a:ext cx="1296144" cy="5760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持有纹理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3923928" y="3717032"/>
            <a:ext cx="1296144" cy="5760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转发代理</a:t>
            </a:r>
            <a:endParaRPr lang="zh-CN" altLang="en-US" dirty="0"/>
          </a:p>
        </p:txBody>
      </p:sp>
      <p:cxnSp>
        <p:nvCxnSpPr>
          <p:cNvPr id="38" name="直接连接符 37"/>
          <p:cNvCxnSpPr>
            <a:stCxn id="18" idx="6"/>
            <a:endCxn id="37" idx="1"/>
          </p:cNvCxnSpPr>
          <p:nvPr/>
        </p:nvCxnSpPr>
        <p:spPr>
          <a:xfrm>
            <a:off x="2915816" y="2816932"/>
            <a:ext cx="1008112" cy="1188132"/>
          </a:xfrm>
          <a:prstGeom prst="bentConnector3">
            <a:avLst>
              <a:gd name="adj1" fmla="val 22395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7" idx="3"/>
            <a:endCxn id="20" idx="2"/>
          </p:cNvCxnSpPr>
          <p:nvPr/>
        </p:nvCxnSpPr>
        <p:spPr>
          <a:xfrm flipV="1">
            <a:off x="5220072" y="2816932"/>
            <a:ext cx="1368152" cy="1188132"/>
          </a:xfrm>
          <a:prstGeom prst="bentConnector3">
            <a:avLst>
              <a:gd name="adj1" fmla="val 88745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23528" y="1628800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后处理特效节点的启动和禁用：体积光功能禁用</a:t>
            </a:r>
            <a:endParaRPr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3419872" y="2780928"/>
            <a:ext cx="1296144" cy="5760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渲染处理</a:t>
            </a:r>
            <a:endParaRPr lang="en-US" altLang="zh-CN" dirty="0" smtClean="0"/>
          </a:p>
        </p:txBody>
      </p:sp>
      <p:cxnSp>
        <p:nvCxnSpPr>
          <p:cNvPr id="60" name="直接连接符 59"/>
          <p:cNvCxnSpPr>
            <a:stCxn id="57" idx="3"/>
            <a:endCxn id="36" idx="1"/>
          </p:cNvCxnSpPr>
          <p:nvPr/>
        </p:nvCxnSpPr>
        <p:spPr>
          <a:xfrm>
            <a:off x="4716016" y="3068960"/>
            <a:ext cx="288032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8" idx="6"/>
            <a:endCxn id="57" idx="1"/>
          </p:cNvCxnSpPr>
          <p:nvPr/>
        </p:nvCxnSpPr>
        <p:spPr>
          <a:xfrm>
            <a:off x="2915816" y="2816932"/>
            <a:ext cx="504056" cy="25202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19" idx="6"/>
            <a:endCxn id="57" idx="1"/>
          </p:cNvCxnSpPr>
          <p:nvPr/>
        </p:nvCxnSpPr>
        <p:spPr>
          <a:xfrm flipV="1">
            <a:off x="2915816" y="3068960"/>
            <a:ext cx="504056" cy="18002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3347864" y="4941168"/>
            <a:ext cx="25922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体积光处理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452320" y="4941168"/>
            <a:ext cx="136815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HDR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9512" y="2780928"/>
            <a:ext cx="1512168" cy="230425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场景渲染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1475656" y="2924944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1475656" y="335699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1475656" y="3789040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475656" y="4221088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475656" y="4653136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03648" y="292494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漫反射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3648" y="335699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深度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03648" y="378904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法线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03648" y="42210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镜面反射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75656" y="465313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空间扭曲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71800" y="2780928"/>
            <a:ext cx="2880320" cy="230425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2555776" y="299695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2555776" y="3429000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5436096" y="299695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372200" y="2780928"/>
            <a:ext cx="2376264" cy="230425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6156176" y="299695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8532440" y="299695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3" name="直接连接符 22"/>
          <p:cNvCxnSpPr>
            <a:stCxn id="6" idx="6"/>
            <a:endCxn id="17" idx="2"/>
          </p:cNvCxnSpPr>
          <p:nvPr/>
        </p:nvCxnSpPr>
        <p:spPr>
          <a:xfrm>
            <a:off x="1835696" y="3104964"/>
            <a:ext cx="720080" cy="7200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7" idx="6"/>
            <a:endCxn id="18" idx="2"/>
          </p:cNvCxnSpPr>
          <p:nvPr/>
        </p:nvCxnSpPr>
        <p:spPr>
          <a:xfrm>
            <a:off x="1835696" y="3537012"/>
            <a:ext cx="720080" cy="7200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9" idx="6"/>
            <a:endCxn id="21" idx="2"/>
          </p:cNvCxnSpPr>
          <p:nvPr/>
        </p:nvCxnSpPr>
        <p:spPr>
          <a:xfrm>
            <a:off x="5796136" y="3176972"/>
            <a:ext cx="36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3528" y="1628800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后处理最佳纹理格式的请求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2915816" y="5301208"/>
            <a:ext cx="25922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体积光处理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372200" y="5301208"/>
            <a:ext cx="237626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HDR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491880" y="3068960"/>
            <a:ext cx="1296144" cy="5760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转发请求</a:t>
            </a:r>
            <a:endParaRPr lang="en-US" altLang="zh-CN" dirty="0" smtClean="0"/>
          </a:p>
        </p:txBody>
      </p:sp>
      <p:sp>
        <p:nvSpPr>
          <p:cNvPr id="44" name="矩形 43"/>
          <p:cNvSpPr/>
          <p:nvPr/>
        </p:nvSpPr>
        <p:spPr>
          <a:xfrm>
            <a:off x="6804248" y="3068960"/>
            <a:ext cx="1296144" cy="5760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转发请求</a:t>
            </a:r>
            <a:endParaRPr lang="en-US" altLang="zh-CN" dirty="0" smtClean="0"/>
          </a:p>
        </p:txBody>
      </p:sp>
      <p:sp>
        <p:nvSpPr>
          <p:cNvPr id="45" name="矩形 44"/>
          <p:cNvSpPr/>
          <p:nvPr/>
        </p:nvSpPr>
        <p:spPr>
          <a:xfrm>
            <a:off x="6804248" y="3789040"/>
            <a:ext cx="1296144" cy="5760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请求</a:t>
            </a:r>
            <a:r>
              <a:rPr lang="en-US" altLang="zh-CN" dirty="0" smtClean="0"/>
              <a:t>64</a:t>
            </a:r>
            <a:r>
              <a:rPr lang="zh-CN" altLang="en-US" dirty="0" smtClean="0"/>
              <a:t>位纹理</a:t>
            </a:r>
            <a:endParaRPr lang="en-US" altLang="zh-CN" dirty="0" smtClean="0"/>
          </a:p>
        </p:txBody>
      </p:sp>
      <p:sp>
        <p:nvSpPr>
          <p:cNvPr id="46" name="矩形 45"/>
          <p:cNvSpPr/>
          <p:nvPr/>
        </p:nvSpPr>
        <p:spPr>
          <a:xfrm>
            <a:off x="3491880" y="3861048"/>
            <a:ext cx="1296144" cy="5760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请求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位纹理</a:t>
            </a:r>
            <a:endParaRPr lang="en-US" altLang="zh-CN" dirty="0" smtClean="0"/>
          </a:p>
        </p:txBody>
      </p:sp>
      <p:cxnSp>
        <p:nvCxnSpPr>
          <p:cNvPr id="47" name="直接连接符 46"/>
          <p:cNvCxnSpPr>
            <a:stCxn id="17" idx="6"/>
            <a:endCxn id="43" idx="1"/>
          </p:cNvCxnSpPr>
          <p:nvPr/>
        </p:nvCxnSpPr>
        <p:spPr>
          <a:xfrm>
            <a:off x="2915816" y="3176972"/>
            <a:ext cx="576064" cy="18002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18" idx="6"/>
            <a:endCxn id="46" idx="1"/>
          </p:cNvCxnSpPr>
          <p:nvPr/>
        </p:nvCxnSpPr>
        <p:spPr>
          <a:xfrm>
            <a:off x="2915816" y="3609020"/>
            <a:ext cx="576064" cy="54006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43" idx="3"/>
            <a:endCxn id="19" idx="2"/>
          </p:cNvCxnSpPr>
          <p:nvPr/>
        </p:nvCxnSpPr>
        <p:spPr>
          <a:xfrm flipV="1">
            <a:off x="4788024" y="3176972"/>
            <a:ext cx="648072" cy="18002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21" idx="6"/>
            <a:endCxn id="45" idx="1"/>
          </p:cNvCxnSpPr>
          <p:nvPr/>
        </p:nvCxnSpPr>
        <p:spPr>
          <a:xfrm>
            <a:off x="6516216" y="3176972"/>
            <a:ext cx="288032" cy="9001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44" idx="3"/>
            <a:endCxn id="22" idx="2"/>
          </p:cNvCxnSpPr>
          <p:nvPr/>
        </p:nvCxnSpPr>
        <p:spPr>
          <a:xfrm flipV="1">
            <a:off x="8100392" y="3176972"/>
            <a:ext cx="432048" cy="18002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1907704" y="2132856"/>
            <a:ext cx="1584176" cy="43204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64</a:t>
            </a:r>
            <a:r>
              <a:rPr lang="zh-CN" altLang="en-US" dirty="0" smtClean="0"/>
              <a:t>位纹理</a:t>
            </a:r>
            <a:endParaRPr lang="zh-CN" altLang="en-US" dirty="0"/>
          </a:p>
        </p:txBody>
      </p:sp>
      <p:cxnSp>
        <p:nvCxnSpPr>
          <p:cNvPr id="65" name="直接箭头连接符 64"/>
          <p:cNvCxnSpPr>
            <a:stCxn id="63" idx="3"/>
            <a:endCxn id="11" idx="0"/>
          </p:cNvCxnSpPr>
          <p:nvPr/>
        </p:nvCxnSpPr>
        <p:spPr>
          <a:xfrm flipH="1">
            <a:off x="1871700" y="2501632"/>
            <a:ext cx="268001" cy="4233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标题 1"/>
          <p:cNvSpPr>
            <a:spLocks noGrp="1"/>
          </p:cNvSpPr>
          <p:nvPr>
            <p:ph type="title"/>
          </p:nvPr>
        </p:nvSpPr>
        <p:spPr>
          <a:xfrm>
            <a:off x="406400" y="776288"/>
            <a:ext cx="8210550" cy="935037"/>
          </a:xfrm>
        </p:spPr>
        <p:txBody>
          <a:bodyPr>
            <a:normAutofit/>
          </a:bodyPr>
          <a:lstStyle/>
          <a:p>
            <a:pPr lvl="0"/>
            <a:r>
              <a:rPr lang="en-US" altLang="zh-CN" dirty="0" smtClean="0"/>
              <a:t>1.3</a:t>
            </a:r>
            <a:r>
              <a:rPr lang="zh-CN" altLang="en-US" dirty="0" smtClean="0"/>
              <a:t>后处理渲染框架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9512" y="2780928"/>
            <a:ext cx="1512168" cy="230425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场景渲染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1475656" y="2924944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1475656" y="335699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1475656" y="3789040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475656" y="4221088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475656" y="4653136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03648" y="292494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漫反射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3648" y="335699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深度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03648" y="378904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法线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03648" y="42210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镜面反射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75656" y="465313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空间扭曲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71800" y="2780928"/>
            <a:ext cx="2880320" cy="230425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2555776" y="299695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2555776" y="3429000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5436096" y="299695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372200" y="2780928"/>
            <a:ext cx="2376264" cy="230425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6156176" y="299695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8532440" y="299695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3" name="直接连接符 22"/>
          <p:cNvCxnSpPr>
            <a:stCxn id="6" idx="6"/>
            <a:endCxn id="17" idx="2"/>
          </p:cNvCxnSpPr>
          <p:nvPr/>
        </p:nvCxnSpPr>
        <p:spPr>
          <a:xfrm>
            <a:off x="1835696" y="3104964"/>
            <a:ext cx="720080" cy="7200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7" idx="6"/>
            <a:endCxn id="18" idx="2"/>
          </p:cNvCxnSpPr>
          <p:nvPr/>
        </p:nvCxnSpPr>
        <p:spPr>
          <a:xfrm>
            <a:off x="1835696" y="3537012"/>
            <a:ext cx="720080" cy="7200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9" idx="6"/>
            <a:endCxn id="21" idx="2"/>
          </p:cNvCxnSpPr>
          <p:nvPr/>
        </p:nvCxnSpPr>
        <p:spPr>
          <a:xfrm>
            <a:off x="5796136" y="3176972"/>
            <a:ext cx="36004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3528" y="1628800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后处理最佳纹理格式的请求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2915816" y="5301208"/>
            <a:ext cx="25922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体积光处理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372200" y="5301208"/>
            <a:ext cx="237626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HDR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491880" y="3068960"/>
            <a:ext cx="1296144" cy="5760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转发请求</a:t>
            </a:r>
            <a:endParaRPr lang="en-US" altLang="zh-CN" dirty="0" smtClean="0"/>
          </a:p>
        </p:txBody>
      </p:sp>
      <p:sp>
        <p:nvSpPr>
          <p:cNvPr id="44" name="矩形 43"/>
          <p:cNvSpPr/>
          <p:nvPr/>
        </p:nvSpPr>
        <p:spPr>
          <a:xfrm>
            <a:off x="6804248" y="3068960"/>
            <a:ext cx="1296144" cy="5760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转发请求</a:t>
            </a:r>
            <a:endParaRPr lang="en-US" altLang="zh-CN" dirty="0" smtClean="0"/>
          </a:p>
        </p:txBody>
      </p:sp>
      <p:sp>
        <p:nvSpPr>
          <p:cNvPr id="45" name="矩形 44"/>
          <p:cNvSpPr/>
          <p:nvPr/>
        </p:nvSpPr>
        <p:spPr>
          <a:xfrm>
            <a:off x="6804248" y="3789040"/>
            <a:ext cx="1296144" cy="5760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请求</a:t>
            </a:r>
            <a:r>
              <a:rPr lang="en-US" altLang="zh-CN" dirty="0" smtClean="0"/>
              <a:t>64</a:t>
            </a:r>
            <a:r>
              <a:rPr lang="zh-CN" altLang="en-US" dirty="0" smtClean="0"/>
              <a:t>位纹理</a:t>
            </a:r>
            <a:endParaRPr lang="en-US" altLang="zh-CN" dirty="0" smtClean="0"/>
          </a:p>
        </p:txBody>
      </p:sp>
      <p:sp>
        <p:nvSpPr>
          <p:cNvPr id="46" name="矩形 45"/>
          <p:cNvSpPr/>
          <p:nvPr/>
        </p:nvSpPr>
        <p:spPr>
          <a:xfrm>
            <a:off x="3491880" y="3861048"/>
            <a:ext cx="1296144" cy="5760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请求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位纹理</a:t>
            </a:r>
            <a:endParaRPr lang="en-US" altLang="zh-CN" dirty="0" smtClean="0"/>
          </a:p>
        </p:txBody>
      </p:sp>
      <p:cxnSp>
        <p:nvCxnSpPr>
          <p:cNvPr id="47" name="直接连接符 46"/>
          <p:cNvCxnSpPr>
            <a:stCxn id="17" idx="6"/>
            <a:endCxn id="43" idx="1"/>
          </p:cNvCxnSpPr>
          <p:nvPr/>
        </p:nvCxnSpPr>
        <p:spPr>
          <a:xfrm>
            <a:off x="2915816" y="3176972"/>
            <a:ext cx="576064" cy="18002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18" idx="6"/>
            <a:endCxn id="46" idx="1"/>
          </p:cNvCxnSpPr>
          <p:nvPr/>
        </p:nvCxnSpPr>
        <p:spPr>
          <a:xfrm>
            <a:off x="2915816" y="3609020"/>
            <a:ext cx="576064" cy="540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43" idx="3"/>
            <a:endCxn id="19" idx="2"/>
          </p:cNvCxnSpPr>
          <p:nvPr/>
        </p:nvCxnSpPr>
        <p:spPr>
          <a:xfrm flipV="1">
            <a:off x="4788024" y="3176972"/>
            <a:ext cx="648072" cy="18002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21" idx="6"/>
            <a:endCxn id="44" idx="1"/>
          </p:cNvCxnSpPr>
          <p:nvPr/>
        </p:nvCxnSpPr>
        <p:spPr>
          <a:xfrm>
            <a:off x="6516216" y="3176972"/>
            <a:ext cx="288032" cy="18002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44" idx="3"/>
            <a:endCxn id="22" idx="2"/>
          </p:cNvCxnSpPr>
          <p:nvPr/>
        </p:nvCxnSpPr>
        <p:spPr>
          <a:xfrm flipV="1">
            <a:off x="8100392" y="3176972"/>
            <a:ext cx="432048" cy="18002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1907704" y="2132856"/>
            <a:ext cx="1584176" cy="43204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32</a:t>
            </a:r>
            <a:r>
              <a:rPr lang="zh-CN" altLang="en-US" dirty="0" smtClean="0"/>
              <a:t>位纹理</a:t>
            </a:r>
            <a:endParaRPr lang="zh-CN" altLang="en-US" dirty="0"/>
          </a:p>
        </p:txBody>
      </p:sp>
      <p:cxnSp>
        <p:nvCxnSpPr>
          <p:cNvPr id="65" name="直接箭头连接符 64"/>
          <p:cNvCxnSpPr>
            <a:stCxn id="63" idx="3"/>
            <a:endCxn id="11" idx="0"/>
          </p:cNvCxnSpPr>
          <p:nvPr/>
        </p:nvCxnSpPr>
        <p:spPr>
          <a:xfrm flipH="1">
            <a:off x="1871700" y="2501632"/>
            <a:ext cx="268001" cy="4233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标题 1"/>
          <p:cNvSpPr>
            <a:spLocks noGrp="1"/>
          </p:cNvSpPr>
          <p:nvPr>
            <p:ph type="title"/>
          </p:nvPr>
        </p:nvSpPr>
        <p:spPr>
          <a:xfrm>
            <a:off x="406400" y="776288"/>
            <a:ext cx="8210550" cy="935037"/>
          </a:xfrm>
        </p:spPr>
        <p:txBody>
          <a:bodyPr>
            <a:normAutofit/>
          </a:bodyPr>
          <a:lstStyle/>
          <a:p>
            <a:pPr lvl="0"/>
            <a:r>
              <a:rPr lang="en-US" altLang="zh-CN" dirty="0" smtClean="0"/>
              <a:t>1.3</a:t>
            </a:r>
            <a:r>
              <a:rPr lang="zh-CN" altLang="en-US" dirty="0" smtClean="0"/>
              <a:t>后处理渲染框架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 smtClean="0"/>
              <a:t>1.3</a:t>
            </a:r>
            <a:r>
              <a:rPr lang="zh-CN" altLang="en-US" dirty="0" smtClean="0"/>
              <a:t>后处理渲染框架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9512" y="2780928"/>
            <a:ext cx="1512168" cy="230425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场景渲染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1475656" y="2924944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1475656" y="335699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1475656" y="3789040"/>
            <a:ext cx="360040" cy="3600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75656" y="4221088"/>
            <a:ext cx="360040" cy="3600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475656" y="4653136"/>
            <a:ext cx="360040" cy="3600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403648" y="292494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漫反射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3648" y="335699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深度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8728" y="378619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法线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728" y="421481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镜面反射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28728" y="464344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空间扭曲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771800" y="2780928"/>
            <a:ext cx="2880320" cy="230425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2555776" y="299695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2555776" y="3429000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5436096" y="299695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372200" y="2780928"/>
            <a:ext cx="2376264" cy="230425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6156176" y="299695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8532440" y="299695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2" name="直接连接符 21"/>
          <p:cNvCxnSpPr>
            <a:stCxn id="5" idx="6"/>
            <a:endCxn id="16" idx="2"/>
          </p:cNvCxnSpPr>
          <p:nvPr/>
        </p:nvCxnSpPr>
        <p:spPr>
          <a:xfrm>
            <a:off x="1835696" y="3104964"/>
            <a:ext cx="720080" cy="7200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6" idx="6"/>
            <a:endCxn id="17" idx="2"/>
          </p:cNvCxnSpPr>
          <p:nvPr/>
        </p:nvCxnSpPr>
        <p:spPr>
          <a:xfrm>
            <a:off x="1835696" y="3537012"/>
            <a:ext cx="720080" cy="7200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8" idx="6"/>
            <a:endCxn id="20" idx="2"/>
          </p:cNvCxnSpPr>
          <p:nvPr/>
        </p:nvCxnSpPr>
        <p:spPr>
          <a:xfrm>
            <a:off x="5796136" y="3176972"/>
            <a:ext cx="36004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23528" y="1628800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判断后处理输出纹理是否需要计算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915816" y="5301208"/>
            <a:ext cx="25922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体积光处理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372200" y="5301208"/>
            <a:ext cx="237626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HDR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91880" y="3068960"/>
            <a:ext cx="1296144" cy="5760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禁用转发代理</a:t>
            </a:r>
            <a:endParaRPr lang="en-US" altLang="zh-CN" dirty="0" smtClean="0"/>
          </a:p>
        </p:txBody>
      </p:sp>
      <p:sp>
        <p:nvSpPr>
          <p:cNvPr id="29" name="矩形 28"/>
          <p:cNvSpPr/>
          <p:nvPr/>
        </p:nvSpPr>
        <p:spPr>
          <a:xfrm>
            <a:off x="6804248" y="3068960"/>
            <a:ext cx="1296144" cy="5760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禁用代理</a:t>
            </a:r>
            <a:endParaRPr lang="en-US" altLang="zh-CN" dirty="0" smtClean="0"/>
          </a:p>
        </p:txBody>
      </p:sp>
      <p:sp>
        <p:nvSpPr>
          <p:cNvPr id="30" name="矩形 29"/>
          <p:cNvSpPr/>
          <p:nvPr/>
        </p:nvSpPr>
        <p:spPr>
          <a:xfrm>
            <a:off x="6804248" y="3789040"/>
            <a:ext cx="1296144" cy="5760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启用代理</a:t>
            </a:r>
            <a:endParaRPr lang="en-US" altLang="zh-CN" dirty="0" smtClean="0"/>
          </a:p>
        </p:txBody>
      </p:sp>
      <p:sp>
        <p:nvSpPr>
          <p:cNvPr id="31" name="矩形 30"/>
          <p:cNvSpPr/>
          <p:nvPr/>
        </p:nvSpPr>
        <p:spPr>
          <a:xfrm>
            <a:off x="3491880" y="3861048"/>
            <a:ext cx="1296144" cy="5760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启用代理</a:t>
            </a:r>
            <a:endParaRPr lang="en-US" altLang="zh-CN" dirty="0" smtClean="0"/>
          </a:p>
        </p:txBody>
      </p:sp>
      <p:cxnSp>
        <p:nvCxnSpPr>
          <p:cNvPr id="32" name="直接连接符 31"/>
          <p:cNvCxnSpPr>
            <a:stCxn id="16" idx="6"/>
            <a:endCxn id="31" idx="1"/>
          </p:cNvCxnSpPr>
          <p:nvPr/>
        </p:nvCxnSpPr>
        <p:spPr>
          <a:xfrm>
            <a:off x="2915816" y="3176972"/>
            <a:ext cx="576064" cy="97210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17" idx="6"/>
            <a:endCxn id="31" idx="1"/>
          </p:cNvCxnSpPr>
          <p:nvPr/>
        </p:nvCxnSpPr>
        <p:spPr>
          <a:xfrm>
            <a:off x="2915816" y="3609020"/>
            <a:ext cx="576064" cy="540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28" idx="3"/>
            <a:endCxn id="18" idx="2"/>
          </p:cNvCxnSpPr>
          <p:nvPr/>
        </p:nvCxnSpPr>
        <p:spPr>
          <a:xfrm flipV="1">
            <a:off x="4788024" y="3176972"/>
            <a:ext cx="648072" cy="18002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20" idx="6"/>
            <a:endCxn id="30" idx="1"/>
          </p:cNvCxnSpPr>
          <p:nvPr/>
        </p:nvCxnSpPr>
        <p:spPr>
          <a:xfrm>
            <a:off x="6516216" y="3176972"/>
            <a:ext cx="288032" cy="9001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9" idx="3"/>
            <a:endCxn id="21" idx="2"/>
          </p:cNvCxnSpPr>
          <p:nvPr/>
        </p:nvCxnSpPr>
        <p:spPr>
          <a:xfrm flipV="1">
            <a:off x="8100392" y="3176972"/>
            <a:ext cx="432048" cy="18002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</a:t>
            </a:r>
            <a:r>
              <a:rPr lang="zh-CN" altLang="en-US" dirty="0" smtClean="0"/>
              <a:t>后处理渲染框架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9512" y="2780928"/>
            <a:ext cx="1512168" cy="230425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场景渲染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1475656" y="2924944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1475656" y="3356992"/>
            <a:ext cx="360040" cy="3600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1475656" y="3789040"/>
            <a:ext cx="360040" cy="3600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75656" y="4221088"/>
            <a:ext cx="360040" cy="3600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475656" y="4653136"/>
            <a:ext cx="360040" cy="3600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403648" y="292494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漫反射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57290" y="335756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深度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8728" y="378619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法线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728" y="421481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镜面反射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28728" y="464344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空间扭曲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771800" y="2780928"/>
            <a:ext cx="2880320" cy="230425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2555776" y="299695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2555776" y="3429000"/>
            <a:ext cx="360040" cy="36004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5436096" y="299695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372200" y="2780928"/>
            <a:ext cx="2376264" cy="230425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6156176" y="299695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8532440" y="2996952"/>
            <a:ext cx="360040" cy="3600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2" name="直接连接符 21"/>
          <p:cNvCxnSpPr>
            <a:stCxn id="5" idx="6"/>
            <a:endCxn id="16" idx="2"/>
          </p:cNvCxnSpPr>
          <p:nvPr/>
        </p:nvCxnSpPr>
        <p:spPr>
          <a:xfrm>
            <a:off x="1835696" y="3104964"/>
            <a:ext cx="720080" cy="7200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6" idx="6"/>
            <a:endCxn id="17" idx="2"/>
          </p:cNvCxnSpPr>
          <p:nvPr/>
        </p:nvCxnSpPr>
        <p:spPr>
          <a:xfrm>
            <a:off x="1835696" y="3537012"/>
            <a:ext cx="720080" cy="7200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8" idx="6"/>
            <a:endCxn id="20" idx="2"/>
          </p:cNvCxnSpPr>
          <p:nvPr/>
        </p:nvCxnSpPr>
        <p:spPr>
          <a:xfrm>
            <a:off x="5796136" y="3176972"/>
            <a:ext cx="36004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23528" y="1628800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判断后处理输出纹理是否需要计算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915816" y="5301208"/>
            <a:ext cx="25922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体积光处理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372200" y="5301208"/>
            <a:ext cx="237626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HDR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91880" y="3068960"/>
            <a:ext cx="1296144" cy="5760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禁用转发代理</a:t>
            </a:r>
            <a:endParaRPr lang="en-US" altLang="zh-CN" dirty="0" smtClean="0"/>
          </a:p>
        </p:txBody>
      </p:sp>
      <p:sp>
        <p:nvSpPr>
          <p:cNvPr id="29" name="矩形 28"/>
          <p:cNvSpPr/>
          <p:nvPr/>
        </p:nvSpPr>
        <p:spPr>
          <a:xfrm>
            <a:off x="6804248" y="3068960"/>
            <a:ext cx="1296144" cy="5760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禁用代理</a:t>
            </a:r>
            <a:endParaRPr lang="en-US" altLang="zh-CN" dirty="0" smtClean="0"/>
          </a:p>
        </p:txBody>
      </p:sp>
      <p:sp>
        <p:nvSpPr>
          <p:cNvPr id="30" name="矩形 29"/>
          <p:cNvSpPr/>
          <p:nvPr/>
        </p:nvSpPr>
        <p:spPr>
          <a:xfrm>
            <a:off x="6804248" y="3789040"/>
            <a:ext cx="1296144" cy="5760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启用代理</a:t>
            </a:r>
            <a:endParaRPr lang="en-US" altLang="zh-CN" dirty="0" smtClean="0"/>
          </a:p>
        </p:txBody>
      </p:sp>
      <p:sp>
        <p:nvSpPr>
          <p:cNvPr id="31" name="矩形 30"/>
          <p:cNvSpPr/>
          <p:nvPr/>
        </p:nvSpPr>
        <p:spPr>
          <a:xfrm>
            <a:off x="3491880" y="3861048"/>
            <a:ext cx="1296144" cy="57606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启用代理</a:t>
            </a:r>
            <a:endParaRPr lang="en-US" altLang="zh-CN" dirty="0" smtClean="0"/>
          </a:p>
        </p:txBody>
      </p:sp>
      <p:cxnSp>
        <p:nvCxnSpPr>
          <p:cNvPr id="32" name="直接连接符 31"/>
          <p:cNvCxnSpPr>
            <a:stCxn id="16" idx="6"/>
            <a:endCxn id="28" idx="1"/>
          </p:cNvCxnSpPr>
          <p:nvPr/>
        </p:nvCxnSpPr>
        <p:spPr>
          <a:xfrm>
            <a:off x="2915816" y="3176972"/>
            <a:ext cx="576064" cy="18002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17" idx="6"/>
            <a:endCxn id="31" idx="1"/>
          </p:cNvCxnSpPr>
          <p:nvPr/>
        </p:nvCxnSpPr>
        <p:spPr>
          <a:xfrm>
            <a:off x="2915816" y="3609020"/>
            <a:ext cx="576064" cy="54006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28" idx="3"/>
            <a:endCxn id="18" idx="2"/>
          </p:cNvCxnSpPr>
          <p:nvPr/>
        </p:nvCxnSpPr>
        <p:spPr>
          <a:xfrm flipV="1">
            <a:off x="4788024" y="3176972"/>
            <a:ext cx="648072" cy="18002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20" idx="6"/>
            <a:endCxn id="30" idx="1"/>
          </p:cNvCxnSpPr>
          <p:nvPr/>
        </p:nvCxnSpPr>
        <p:spPr>
          <a:xfrm>
            <a:off x="6516216" y="3176972"/>
            <a:ext cx="288032" cy="9001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9" idx="3"/>
            <a:endCxn id="21" idx="2"/>
          </p:cNvCxnSpPr>
          <p:nvPr/>
        </p:nvCxnSpPr>
        <p:spPr>
          <a:xfrm flipV="1">
            <a:off x="8100392" y="3176972"/>
            <a:ext cx="432048" cy="18002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个人介绍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Watsonsong</a:t>
            </a:r>
            <a:r>
              <a:rPr lang="en-US" altLang="zh-CN" dirty="0" smtClean="0"/>
              <a:t>(</a:t>
            </a:r>
            <a:r>
              <a:rPr lang="zh-CN" altLang="en-US" dirty="0" smtClean="0"/>
              <a:t>宋飞宇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</a:t>
            </a:r>
            <a:r>
              <a:rPr lang="en-US" altLang="zh-CN" dirty="0" smtClean="0"/>
              <a:t>09</a:t>
            </a:r>
            <a:r>
              <a:rPr lang="zh-CN" altLang="en-US" dirty="0" smtClean="0"/>
              <a:t>年加入腾讯，现任</a:t>
            </a:r>
            <a:r>
              <a:rPr lang="en-US" altLang="zh-CN" dirty="0" smtClean="0"/>
              <a:t>QQ</a:t>
            </a:r>
            <a:r>
              <a:rPr lang="zh-CN" altLang="en-US" dirty="0" smtClean="0"/>
              <a:t>飞车客户端开发。</a:t>
            </a:r>
            <a:endParaRPr lang="en-US" altLang="zh-CN" dirty="0" smtClean="0"/>
          </a:p>
          <a:p>
            <a:r>
              <a:rPr lang="zh-CN" altLang="en-US" dirty="0" smtClean="0"/>
              <a:t>参与项目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 smtClean="0"/>
              <a:t>MHFC(</a:t>
            </a:r>
            <a:r>
              <a:rPr lang="zh-CN" altLang="en-US" dirty="0" smtClean="0"/>
              <a:t>怪物猎人</a:t>
            </a:r>
            <a:r>
              <a:rPr lang="en-US" altLang="zh-CN" dirty="0" smtClean="0"/>
              <a:t>)</a:t>
            </a:r>
            <a:r>
              <a:rPr lang="zh-CN" altLang="en-US" dirty="0" smtClean="0"/>
              <a:t>客户端开发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DGAME</a:t>
            </a:r>
            <a:r>
              <a:rPr lang="zh-CN" altLang="en-US" dirty="0" smtClean="0"/>
              <a:t>客户端开发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QQ</a:t>
            </a:r>
            <a:r>
              <a:rPr lang="zh-CN" altLang="en-US" dirty="0" smtClean="0"/>
              <a:t>飞车客户端开发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HDR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4572000" y="1357298"/>
            <a:ext cx="1928826" cy="50006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DownScale4x4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143108" y="2214554"/>
            <a:ext cx="2214578" cy="35719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SampleLumInitial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97113" y="2981943"/>
            <a:ext cx="2727898" cy="35718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SampleLumIterative0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928794" y="3571876"/>
            <a:ext cx="2643206" cy="35719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SampleLumIterative1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2143108" y="4429132"/>
            <a:ext cx="2214578" cy="35719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SampleLumFinal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857356" y="5286388"/>
            <a:ext cx="2786082" cy="35719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CalculateAdaptedLum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929454" y="2214554"/>
            <a:ext cx="1571636" cy="35719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BrightPass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715140" y="2857496"/>
            <a:ext cx="2000264" cy="35719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DownScale2x2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6929454" y="3571876"/>
            <a:ext cx="1571636" cy="35719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GaussBlur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929454" y="4429132"/>
            <a:ext cx="1571636" cy="35719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BloomH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929454" y="5286388"/>
            <a:ext cx="1571636" cy="35719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BloomV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357686" y="6286520"/>
            <a:ext cx="2071702" cy="35719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HDRCombine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>
            <a:stCxn id="4" idx="2"/>
            <a:endCxn id="5" idx="0"/>
          </p:cNvCxnSpPr>
          <p:nvPr/>
        </p:nvCxnSpPr>
        <p:spPr>
          <a:xfrm rot="5400000">
            <a:off x="4214810" y="892951"/>
            <a:ext cx="357190" cy="228601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4" idx="2"/>
            <a:endCxn id="14" idx="0"/>
          </p:cNvCxnSpPr>
          <p:nvPr/>
        </p:nvCxnSpPr>
        <p:spPr>
          <a:xfrm rot="16200000" flipH="1">
            <a:off x="6447247" y="946529"/>
            <a:ext cx="357190" cy="217885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5" idx="2"/>
            <a:endCxn id="7" idx="0"/>
          </p:cNvCxnSpPr>
          <p:nvPr/>
        </p:nvCxnSpPr>
        <p:spPr>
          <a:xfrm rot="16200000" flipH="1">
            <a:off x="3050630" y="2771510"/>
            <a:ext cx="410199" cy="106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7" idx="2"/>
            <a:endCxn id="8" idx="0"/>
          </p:cNvCxnSpPr>
          <p:nvPr/>
        </p:nvCxnSpPr>
        <p:spPr>
          <a:xfrm rot="5400000">
            <a:off x="3139358" y="3450172"/>
            <a:ext cx="232744" cy="106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8" idx="2"/>
            <a:endCxn id="9" idx="0"/>
          </p:cNvCxnSpPr>
          <p:nvPr/>
        </p:nvCxnSpPr>
        <p:spPr>
          <a:xfrm rot="5400000">
            <a:off x="3000364" y="4179099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9" idx="2"/>
            <a:endCxn id="10" idx="0"/>
          </p:cNvCxnSpPr>
          <p:nvPr/>
        </p:nvCxnSpPr>
        <p:spPr>
          <a:xfrm rot="5400000">
            <a:off x="3000364" y="5036355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14" idx="2"/>
            <a:endCxn id="16" idx="0"/>
          </p:cNvCxnSpPr>
          <p:nvPr/>
        </p:nvCxnSpPr>
        <p:spPr>
          <a:xfrm rot="5400000">
            <a:off x="7572396" y="2714620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16" idx="2"/>
            <a:endCxn id="17" idx="0"/>
          </p:cNvCxnSpPr>
          <p:nvPr/>
        </p:nvCxnSpPr>
        <p:spPr>
          <a:xfrm rot="5400000">
            <a:off x="7536677" y="3393281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17" idx="2"/>
            <a:endCxn id="18" idx="0"/>
          </p:cNvCxnSpPr>
          <p:nvPr/>
        </p:nvCxnSpPr>
        <p:spPr>
          <a:xfrm rot="5400000">
            <a:off x="7465239" y="4179099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18" idx="2"/>
            <a:endCxn id="19" idx="0"/>
          </p:cNvCxnSpPr>
          <p:nvPr/>
        </p:nvCxnSpPr>
        <p:spPr>
          <a:xfrm rot="5400000">
            <a:off x="7465239" y="5036355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19" idx="2"/>
            <a:endCxn id="20" idx="0"/>
          </p:cNvCxnSpPr>
          <p:nvPr/>
        </p:nvCxnSpPr>
        <p:spPr>
          <a:xfrm rot="5400000">
            <a:off x="6232934" y="4804182"/>
            <a:ext cx="642942" cy="232173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10" idx="2"/>
            <a:endCxn id="20" idx="0"/>
          </p:cNvCxnSpPr>
          <p:nvPr/>
        </p:nvCxnSpPr>
        <p:spPr>
          <a:xfrm rot="16200000" flipH="1">
            <a:off x="4000496" y="4893479"/>
            <a:ext cx="642942" cy="214314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直接箭头连接符 60"/>
          <p:cNvCxnSpPr>
            <a:stCxn id="10" idx="3"/>
            <a:endCxn id="14" idx="1"/>
          </p:cNvCxnSpPr>
          <p:nvPr/>
        </p:nvCxnSpPr>
        <p:spPr>
          <a:xfrm flipV="1">
            <a:off x="4643438" y="2393149"/>
            <a:ext cx="2286016" cy="307183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3" name="椭圆 72"/>
          <p:cNvSpPr/>
          <p:nvPr/>
        </p:nvSpPr>
        <p:spPr>
          <a:xfrm>
            <a:off x="1000100" y="1473670"/>
            <a:ext cx="285752" cy="285752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4" name="直接箭头连接符 21"/>
          <p:cNvCxnSpPr>
            <a:stCxn id="73" idx="6"/>
            <a:endCxn id="4" idx="1"/>
          </p:cNvCxnSpPr>
          <p:nvPr/>
        </p:nvCxnSpPr>
        <p:spPr>
          <a:xfrm flipV="1">
            <a:off x="1285852" y="1607331"/>
            <a:ext cx="3286148" cy="92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214282" y="150017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Color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93" name="直接箭头连接符 21"/>
          <p:cNvCxnSpPr>
            <a:stCxn id="73" idx="4"/>
            <a:endCxn id="20" idx="1"/>
          </p:cNvCxnSpPr>
          <p:nvPr/>
        </p:nvCxnSpPr>
        <p:spPr>
          <a:xfrm rot="16200000" flipH="1">
            <a:off x="397485" y="2504913"/>
            <a:ext cx="4705693" cy="321471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HDR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HDR</a:t>
            </a:r>
            <a:r>
              <a:rPr lang="zh-CN" altLang="en-US" dirty="0" smtClean="0"/>
              <a:t>在飞车应用中的问题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没有使用真实光照模型，纹理上手绘的明暗关系很难表示高光，容易曝光过度过着曝光不足；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美术使用</a:t>
            </a:r>
            <a:r>
              <a:rPr lang="en-US" altLang="zh-CN" dirty="0" smtClean="0"/>
              <a:t>Glow</a:t>
            </a:r>
            <a:r>
              <a:rPr lang="zh-CN" altLang="en-US" dirty="0" smtClean="0"/>
              <a:t>纹理来控制高光区域；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提供单独调色组件，在开启</a:t>
            </a:r>
            <a:r>
              <a:rPr lang="en-US" altLang="zh-CN" dirty="0" smtClean="0"/>
              <a:t>HDR</a:t>
            </a:r>
            <a:r>
              <a:rPr lang="zh-CN" altLang="en-US" dirty="0" smtClean="0"/>
              <a:t>时能够降低指定名字模型的亮度；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HDR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142984"/>
            <a:ext cx="6929454" cy="537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5852" y="1428736"/>
            <a:ext cx="6650615" cy="5154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00298" y="1714488"/>
            <a:ext cx="6357982" cy="4927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HDR</a:t>
            </a:r>
            <a:endParaRPr lang="zh-CN" altLang="en-US" dirty="0"/>
          </a:p>
        </p:txBody>
      </p:sp>
      <p:pic>
        <p:nvPicPr>
          <p:cNvPr id="10" name="图片 9" descr="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1142984"/>
            <a:ext cx="6858015" cy="5143512"/>
          </a:xfrm>
          <a:prstGeom prst="rect">
            <a:avLst/>
          </a:prstGeom>
        </p:spPr>
      </p:pic>
      <p:pic>
        <p:nvPicPr>
          <p:cNvPr id="11" name="图片 10" descr="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7158" y="1214422"/>
            <a:ext cx="6953301" cy="5214974"/>
          </a:xfrm>
          <a:prstGeom prst="rect">
            <a:avLst/>
          </a:prstGeom>
        </p:spPr>
      </p:pic>
      <p:pic>
        <p:nvPicPr>
          <p:cNvPr id="12" name="图片 11" descr="3.png"/>
          <p:cNvPicPr>
            <a:picLocks noChangeAspect="1"/>
          </p:cNvPicPr>
          <p:nvPr/>
        </p:nvPicPr>
        <p:blipFill>
          <a:blip r:embed="rId5" cstate="print">
            <a:lum bright="50000" contrast="55000"/>
          </a:blip>
          <a:stretch>
            <a:fillRect/>
          </a:stretch>
        </p:blipFill>
        <p:spPr>
          <a:xfrm>
            <a:off x="571472" y="1428736"/>
            <a:ext cx="6786610" cy="5103110"/>
          </a:xfrm>
          <a:prstGeom prst="rect">
            <a:avLst/>
          </a:prstGeom>
        </p:spPr>
      </p:pic>
      <p:pic>
        <p:nvPicPr>
          <p:cNvPr id="13" name="图片 12" descr="4.png"/>
          <p:cNvPicPr>
            <a:picLocks noChangeAspect="1"/>
          </p:cNvPicPr>
          <p:nvPr/>
        </p:nvPicPr>
        <p:blipFill>
          <a:blip r:embed="rId6" cstate="print">
            <a:lum bright="50000" contrast="55000"/>
          </a:blip>
          <a:stretch>
            <a:fillRect/>
          </a:stretch>
        </p:blipFill>
        <p:spPr>
          <a:xfrm>
            <a:off x="936737" y="1319820"/>
            <a:ext cx="6643734" cy="5008351"/>
          </a:xfrm>
          <a:prstGeom prst="rect">
            <a:avLst/>
          </a:prstGeom>
        </p:spPr>
      </p:pic>
      <p:pic>
        <p:nvPicPr>
          <p:cNvPr id="14" name="图片 13" descr="5.png"/>
          <p:cNvPicPr>
            <a:picLocks noChangeAspect="1"/>
          </p:cNvPicPr>
          <p:nvPr/>
        </p:nvPicPr>
        <p:blipFill>
          <a:blip r:embed="rId7" cstate="print">
            <a:lum bright="50000" contrast="55000"/>
          </a:blip>
          <a:stretch>
            <a:fillRect/>
          </a:stretch>
        </p:blipFill>
        <p:spPr>
          <a:xfrm>
            <a:off x="1214414" y="1571612"/>
            <a:ext cx="6643734" cy="5008351"/>
          </a:xfrm>
          <a:prstGeom prst="rect">
            <a:avLst/>
          </a:prstGeom>
        </p:spPr>
      </p:pic>
      <p:pic>
        <p:nvPicPr>
          <p:cNvPr id="15" name="图片 14" descr="6.png"/>
          <p:cNvPicPr>
            <a:picLocks noChangeAspect="1"/>
          </p:cNvPicPr>
          <p:nvPr/>
        </p:nvPicPr>
        <p:blipFill>
          <a:blip r:embed="rId8" cstate="print">
            <a:lum bright="50000" contrast="55000"/>
          </a:blip>
          <a:stretch>
            <a:fillRect/>
          </a:stretch>
        </p:blipFill>
        <p:spPr>
          <a:xfrm>
            <a:off x="2571736" y="1857364"/>
            <a:ext cx="6357982" cy="4792939"/>
          </a:xfrm>
          <a:prstGeom prst="rect">
            <a:avLst/>
          </a:prstGeom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86018" y="1428736"/>
            <a:ext cx="6357982" cy="4927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HDR</a:t>
            </a:r>
            <a:r>
              <a:rPr lang="zh-CN" altLang="en-US" dirty="0" smtClean="0"/>
              <a:t>过亮问题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使用“柔光（</a:t>
            </a:r>
            <a:r>
              <a:rPr lang="en-US" altLang="zh-CN" dirty="0" smtClean="0"/>
              <a:t>SOFTLIGHT</a:t>
            </a:r>
            <a:r>
              <a:rPr lang="zh-CN" altLang="en-US" dirty="0" smtClean="0"/>
              <a:t>）”的混合方式混合原始颜色与曝光部分；</a:t>
            </a:r>
            <a:endParaRPr lang="en-US" altLang="zh-CN" dirty="0" smtClean="0"/>
          </a:p>
        </p:txBody>
      </p:sp>
      <p:pic>
        <p:nvPicPr>
          <p:cNvPr id="4" name="图片 3" descr="QQ截图2012072519592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88640"/>
            <a:ext cx="7260895" cy="5591723"/>
          </a:xfrm>
          <a:prstGeom prst="rect">
            <a:avLst/>
          </a:prstGeom>
        </p:spPr>
      </p:pic>
      <p:pic>
        <p:nvPicPr>
          <p:cNvPr id="5" name="图片 4" descr="QQ截图2012072519594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544" y="476672"/>
            <a:ext cx="7836959" cy="6035359"/>
          </a:xfrm>
          <a:prstGeom prst="rect">
            <a:avLst/>
          </a:prstGeom>
        </p:spPr>
      </p:pic>
      <p:pic>
        <p:nvPicPr>
          <p:cNvPr id="6" name="图片 5" descr="QQ截图2012072519595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3608" y="764704"/>
            <a:ext cx="7560840" cy="5822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HDR</a:t>
            </a:r>
            <a:r>
              <a:rPr lang="zh-CN" altLang="en-US" dirty="0" smtClean="0"/>
              <a:t>过亮问题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选出高亮部分与暗部，分别调整亮度；</a:t>
            </a:r>
          </a:p>
          <a:p>
            <a:endParaRPr lang="zh-CN" altLang="en-US" dirty="0"/>
          </a:p>
        </p:txBody>
      </p:sp>
      <p:pic>
        <p:nvPicPr>
          <p:cNvPr id="4" name="图片 3" descr="QQ截图2012072520000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260648"/>
            <a:ext cx="7351173" cy="5661248"/>
          </a:xfrm>
          <a:prstGeom prst="rect">
            <a:avLst/>
          </a:prstGeom>
        </p:spPr>
      </p:pic>
      <p:pic>
        <p:nvPicPr>
          <p:cNvPr id="5" name="图片 4" descr="QQ截图2012072520005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544" y="692696"/>
            <a:ext cx="7351173" cy="5661248"/>
          </a:xfrm>
          <a:prstGeom prst="rect">
            <a:avLst/>
          </a:prstGeom>
        </p:spPr>
      </p:pic>
      <p:pic>
        <p:nvPicPr>
          <p:cNvPr id="6" name="图片 5" descr="QQ截图20120725200117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7624" y="908720"/>
            <a:ext cx="7548927" cy="5813541"/>
          </a:xfrm>
          <a:prstGeom prst="rect">
            <a:avLst/>
          </a:prstGeom>
        </p:spPr>
      </p:pic>
      <p:pic>
        <p:nvPicPr>
          <p:cNvPr id="7" name="图片 6" descr="QQ截图2012072520012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07704" y="1196752"/>
            <a:ext cx="7044871" cy="5425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1.5</a:t>
            </a:r>
            <a:r>
              <a:rPr lang="zh-CN" altLang="en-US" dirty="0" smtClean="0"/>
              <a:t>体积光</a:t>
            </a:r>
            <a:endParaRPr lang="zh-CN" altLang="en-US" dirty="0"/>
          </a:p>
        </p:txBody>
      </p:sp>
      <p:pic>
        <p:nvPicPr>
          <p:cNvPr id="1026" name="Picture 2" descr="13fig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060848"/>
            <a:ext cx="7344816" cy="413814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1.5</a:t>
            </a:r>
            <a:r>
              <a:rPr lang="zh-CN" altLang="en-US" dirty="0" smtClean="0"/>
              <a:t>体积光</a:t>
            </a:r>
            <a:endParaRPr lang="zh-CN" altLang="en-US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628800"/>
            <a:ext cx="5976664" cy="488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1.5</a:t>
            </a:r>
            <a:r>
              <a:rPr lang="zh-CN" altLang="en-US" dirty="0" smtClean="0"/>
              <a:t>体积光</a:t>
            </a:r>
            <a:endParaRPr lang="zh-CN" altLang="en-US" dirty="0"/>
          </a:p>
        </p:txBody>
      </p:sp>
      <p:pic>
        <p:nvPicPr>
          <p:cNvPr id="217090" name="Picture 2" descr="http://www.industrialassets.co.uk/blog/wp-content/uploads/2011/09/image1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772816"/>
            <a:ext cx="6115050" cy="3752851"/>
          </a:xfrm>
          <a:prstGeom prst="rect">
            <a:avLst/>
          </a:prstGeom>
          <a:noFill/>
        </p:spPr>
      </p:pic>
      <p:pic>
        <p:nvPicPr>
          <p:cNvPr id="217094" name="Picture 6" descr="http://www.industrialassets.co.uk/blog/wp-content/uploads/2011/09/image3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2132856"/>
            <a:ext cx="6115050" cy="3752851"/>
          </a:xfrm>
          <a:prstGeom prst="rect">
            <a:avLst/>
          </a:prstGeom>
          <a:noFill/>
        </p:spPr>
      </p:pic>
      <p:pic>
        <p:nvPicPr>
          <p:cNvPr id="217096" name="Picture 8" descr="http://www.industrialassets.co.uk/blog/wp-content/uploads/2011/09/image4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16" y="2348880"/>
            <a:ext cx="6115050" cy="3752851"/>
          </a:xfrm>
          <a:prstGeom prst="rect">
            <a:avLst/>
          </a:prstGeom>
          <a:noFill/>
        </p:spPr>
      </p:pic>
      <p:pic>
        <p:nvPicPr>
          <p:cNvPr id="217098" name="Picture 10" descr="http://www.industrialassets.co.uk/blog/wp-content/uploads/2011/09/final.jpg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691680" y="2636912"/>
            <a:ext cx="6115050" cy="37528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7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7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7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7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7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7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7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7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1.5</a:t>
            </a:r>
            <a:r>
              <a:rPr lang="zh-CN" altLang="en-US" dirty="0" smtClean="0"/>
              <a:t>体积光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3500430" y="2214554"/>
            <a:ext cx="1928826" cy="35719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DownScale2x2</a:t>
            </a:r>
          </a:p>
        </p:txBody>
      </p:sp>
      <p:sp>
        <p:nvSpPr>
          <p:cNvPr id="6" name="椭圆 5"/>
          <p:cNvSpPr/>
          <p:nvPr/>
        </p:nvSpPr>
        <p:spPr>
          <a:xfrm>
            <a:off x="928662" y="2285992"/>
            <a:ext cx="285752" cy="285752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箭头连接符 21"/>
          <p:cNvCxnSpPr>
            <a:stCxn id="6" idx="6"/>
            <a:endCxn id="5" idx="1"/>
          </p:cNvCxnSpPr>
          <p:nvPr/>
        </p:nvCxnSpPr>
        <p:spPr>
          <a:xfrm flipV="1">
            <a:off x="1214414" y="2393149"/>
            <a:ext cx="2286016" cy="3571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2844" y="221455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Color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468749" y="2942186"/>
            <a:ext cx="2000264" cy="35719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VLInitializeStep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643834" y="2214554"/>
            <a:ext cx="285752" cy="285752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4" name="直接箭头连接符 21"/>
          <p:cNvCxnSpPr>
            <a:stCxn id="13" idx="2"/>
            <a:endCxn id="12" idx="3"/>
          </p:cNvCxnSpPr>
          <p:nvPr/>
        </p:nvCxnSpPr>
        <p:spPr>
          <a:xfrm rot="10800000" flipV="1">
            <a:off x="5469014" y="2357429"/>
            <a:ext cx="2174821" cy="7633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72462" y="2143116"/>
            <a:ext cx="762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Depth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482001" y="3630062"/>
            <a:ext cx="2000264" cy="35719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VLIterateStep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3540186" y="4344441"/>
            <a:ext cx="1928826" cy="35719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VLIterateStep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638129" y="5085326"/>
            <a:ext cx="1714512" cy="35719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VLCombine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cxnSp>
        <p:nvCxnSpPr>
          <p:cNvPr id="26" name="直接箭头连接符 21"/>
          <p:cNvCxnSpPr>
            <a:stCxn id="6" idx="4"/>
            <a:endCxn id="25" idx="1"/>
          </p:cNvCxnSpPr>
          <p:nvPr/>
        </p:nvCxnSpPr>
        <p:spPr>
          <a:xfrm rot="16200000" flipH="1">
            <a:off x="1008745" y="2634536"/>
            <a:ext cx="2692177" cy="2566591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直接箭头连接符 21"/>
          <p:cNvCxnSpPr>
            <a:stCxn id="5" idx="2"/>
            <a:endCxn id="12" idx="0"/>
          </p:cNvCxnSpPr>
          <p:nvPr/>
        </p:nvCxnSpPr>
        <p:spPr>
          <a:xfrm rot="16200000" flipH="1">
            <a:off x="4281641" y="2754946"/>
            <a:ext cx="370442" cy="40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直接箭头连接符 21"/>
          <p:cNvCxnSpPr>
            <a:stCxn id="12" idx="2"/>
            <a:endCxn id="20" idx="0"/>
          </p:cNvCxnSpPr>
          <p:nvPr/>
        </p:nvCxnSpPr>
        <p:spPr>
          <a:xfrm rot="16200000" flipH="1">
            <a:off x="4310164" y="3458093"/>
            <a:ext cx="330686" cy="132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直接箭头连接符 21"/>
          <p:cNvCxnSpPr>
            <a:stCxn id="20" idx="2"/>
            <a:endCxn id="22" idx="0"/>
          </p:cNvCxnSpPr>
          <p:nvPr/>
        </p:nvCxnSpPr>
        <p:spPr>
          <a:xfrm rot="16200000" flipH="1">
            <a:off x="4314772" y="4154613"/>
            <a:ext cx="357189" cy="224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直接箭头连接符 21"/>
          <p:cNvCxnSpPr>
            <a:stCxn id="22" idx="2"/>
            <a:endCxn id="25" idx="0"/>
          </p:cNvCxnSpPr>
          <p:nvPr/>
        </p:nvCxnSpPr>
        <p:spPr>
          <a:xfrm rot="5400000">
            <a:off x="4308145" y="4888871"/>
            <a:ext cx="383695" cy="92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后处理渲染技术</a:t>
            </a:r>
            <a:endParaRPr lang="en-US" altLang="zh-CN" dirty="0" smtClean="0"/>
          </a:p>
          <a:p>
            <a:r>
              <a:rPr lang="zh-CN" altLang="en-US" dirty="0" smtClean="0"/>
              <a:t>飞车中的延迟光照</a:t>
            </a:r>
            <a:endParaRPr lang="en-US" altLang="zh-CN" dirty="0" smtClean="0"/>
          </a:p>
          <a:p>
            <a:r>
              <a:rPr lang="en-US" altLang="zh-CN" dirty="0" smtClean="0"/>
              <a:t>Alpha</a:t>
            </a:r>
            <a:r>
              <a:rPr lang="zh-CN" altLang="en-US" dirty="0" smtClean="0"/>
              <a:t>与</a:t>
            </a:r>
            <a:r>
              <a:rPr lang="en-US" altLang="zh-CN" dirty="0" smtClean="0"/>
              <a:t>Z</a:t>
            </a:r>
            <a:r>
              <a:rPr lang="zh-CN" altLang="en-US" dirty="0" smtClean="0"/>
              <a:t>之间的故事</a:t>
            </a:r>
            <a:endParaRPr lang="en-US" altLang="zh-CN" dirty="0" smtClean="0"/>
          </a:p>
          <a:p>
            <a:r>
              <a:rPr lang="zh-CN" altLang="en-US" dirty="0" smtClean="0"/>
              <a:t>显卡与兼容性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1.5</a:t>
            </a:r>
            <a:r>
              <a:rPr lang="zh-CN" altLang="en-US" dirty="0" smtClean="0"/>
              <a:t>体积光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使用深度来标记天空盒，节约一张</a:t>
            </a:r>
            <a:r>
              <a:rPr lang="en-US" altLang="zh-CN" dirty="0" smtClean="0"/>
              <a:t>MRT</a:t>
            </a:r>
            <a:r>
              <a:rPr lang="zh-CN" altLang="en-US" dirty="0" smtClean="0"/>
              <a:t>控制通道；</a:t>
            </a:r>
            <a:endParaRPr lang="en-US" altLang="zh-CN" dirty="0" smtClean="0"/>
          </a:p>
          <a:p>
            <a:r>
              <a:rPr lang="zh-CN" altLang="en-US" dirty="0" smtClean="0"/>
              <a:t>迭代</a:t>
            </a:r>
            <a:r>
              <a:rPr lang="en-US" altLang="zh-CN" dirty="0" smtClean="0"/>
              <a:t>3</a:t>
            </a:r>
            <a:r>
              <a:rPr lang="zh-CN" altLang="en-US" dirty="0" smtClean="0"/>
              <a:t>次，每次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个点的体积光采样，比单次</a:t>
            </a:r>
            <a:r>
              <a:rPr lang="en-US" altLang="zh-CN" dirty="0" smtClean="0"/>
              <a:t>64</a:t>
            </a:r>
            <a:r>
              <a:rPr lang="zh-CN" altLang="en-US" dirty="0" smtClean="0"/>
              <a:t>个点采样的效果还要好；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1.5</a:t>
            </a:r>
            <a:r>
              <a:rPr lang="zh-CN" altLang="en-US" dirty="0" smtClean="0"/>
              <a:t>体积光</a:t>
            </a:r>
            <a:endParaRPr lang="zh-CN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000108"/>
            <a:ext cx="7073095" cy="548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8762" y="1266191"/>
            <a:ext cx="7215238" cy="5591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1.5</a:t>
            </a:r>
            <a:r>
              <a:rPr lang="zh-CN" altLang="en-US" dirty="0" smtClean="0"/>
              <a:t>体积光</a:t>
            </a:r>
            <a:endParaRPr lang="zh-CN" altLang="en-US" dirty="0"/>
          </a:p>
        </p:txBody>
      </p:sp>
      <p:pic>
        <p:nvPicPr>
          <p:cNvPr id="4" name="图片 3" descr="v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1357298"/>
            <a:ext cx="6143668" cy="4607751"/>
          </a:xfrm>
          <a:prstGeom prst="rect">
            <a:avLst/>
          </a:prstGeom>
        </p:spPr>
      </p:pic>
      <p:pic>
        <p:nvPicPr>
          <p:cNvPr id="5" name="图片 4" descr="v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8662" y="1714488"/>
            <a:ext cx="6215106" cy="466133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14546" y="1930540"/>
            <a:ext cx="6358014" cy="492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</a:t>
            </a:r>
            <a:r>
              <a:rPr lang="zh-CN" altLang="en-US" dirty="0" smtClean="0"/>
              <a:t>体积光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855788"/>
            <a:ext cx="8229600" cy="3301404"/>
          </a:xfrm>
        </p:spPr>
        <p:txBody>
          <a:bodyPr/>
          <a:lstStyle/>
          <a:p>
            <a:r>
              <a:rPr lang="en-US" altLang="zh-CN" dirty="0" smtClean="0"/>
              <a:t>Tips</a:t>
            </a:r>
            <a:r>
              <a:rPr lang="zh-CN" altLang="en-US" dirty="0" smtClean="0"/>
              <a:t>：高质量模糊的技巧：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少量采样，多遍处理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体积光</a:t>
            </a:r>
            <a:r>
              <a:rPr lang="en-US" altLang="zh-CN" dirty="0" smtClean="0"/>
              <a:t>3</a:t>
            </a:r>
            <a:r>
              <a:rPr lang="zh-CN" altLang="en-US" dirty="0" smtClean="0"/>
              <a:t>遍渲染，每遍</a:t>
            </a:r>
            <a:r>
              <a:rPr lang="en-US" altLang="zh-CN" dirty="0" smtClean="0"/>
              <a:t>8</a:t>
            </a:r>
            <a:r>
              <a:rPr lang="zh-CN" altLang="en-US" dirty="0" smtClean="0"/>
              <a:t>次采样，效果比单遍</a:t>
            </a:r>
            <a:r>
              <a:rPr lang="en-US" altLang="zh-CN" dirty="0" smtClean="0"/>
              <a:t>24</a:t>
            </a:r>
            <a:r>
              <a:rPr lang="zh-CN" altLang="en-US" dirty="0" smtClean="0"/>
              <a:t>此采样好很多；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HDR</a:t>
            </a:r>
            <a:r>
              <a:rPr lang="zh-CN" altLang="en-US" dirty="0" smtClean="0"/>
              <a:t>高光部分的模糊，分为横向</a:t>
            </a:r>
            <a:r>
              <a:rPr lang="en-US" altLang="zh-CN" dirty="0" smtClean="0"/>
              <a:t>16</a:t>
            </a:r>
            <a:r>
              <a:rPr lang="zh-CN" altLang="en-US" dirty="0" smtClean="0"/>
              <a:t>次和纵向</a:t>
            </a:r>
            <a:r>
              <a:rPr lang="en-US" altLang="zh-CN" dirty="0" smtClean="0"/>
              <a:t>16</a:t>
            </a:r>
            <a:r>
              <a:rPr lang="zh-CN" altLang="en-US" dirty="0" smtClean="0"/>
              <a:t>次采样，比一次性</a:t>
            </a:r>
            <a:r>
              <a:rPr lang="en-US" altLang="zh-CN" dirty="0" smtClean="0"/>
              <a:t>32</a:t>
            </a:r>
            <a:r>
              <a:rPr lang="zh-CN" altLang="en-US" dirty="0" smtClean="0"/>
              <a:t>次采样效果好很多；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飞车中的延迟光照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基本光照模型</a:t>
            </a:r>
            <a:endParaRPr lang="en-US" altLang="zh-CN" dirty="0" smtClean="0"/>
          </a:p>
          <a:p>
            <a:r>
              <a:rPr lang="zh-CN" altLang="en-US" dirty="0" smtClean="0"/>
              <a:t>延迟光照基本算法</a:t>
            </a:r>
            <a:endParaRPr lang="en-US" altLang="zh-CN" dirty="0" smtClean="0"/>
          </a:p>
          <a:p>
            <a:r>
              <a:rPr lang="en-US" altLang="zh-CN" dirty="0" smtClean="0"/>
              <a:t>QQ</a:t>
            </a:r>
            <a:r>
              <a:rPr lang="zh-CN" altLang="en-US" dirty="0" smtClean="0"/>
              <a:t>飞车中延迟光照的渲染流程</a:t>
            </a:r>
            <a:endParaRPr lang="en-US" altLang="zh-CN" dirty="0" smtClean="0"/>
          </a:p>
          <a:p>
            <a:r>
              <a:rPr lang="zh-CN" altLang="en-US" dirty="0" smtClean="0"/>
              <a:t>半透明物件的处理</a:t>
            </a:r>
            <a:endParaRPr lang="en-US" altLang="zh-CN" dirty="0" smtClean="0"/>
          </a:p>
          <a:p>
            <a:r>
              <a:rPr lang="zh-CN" altLang="en-US" dirty="0" smtClean="0"/>
              <a:t>更加拥挤不堪的</a:t>
            </a:r>
            <a:r>
              <a:rPr lang="en-US" altLang="zh-CN" dirty="0" err="1" smtClean="0"/>
              <a:t>Gbuffer</a:t>
            </a:r>
            <a:endParaRPr lang="en-US" altLang="zh-CN" dirty="0" smtClean="0"/>
          </a:p>
          <a:p>
            <a:r>
              <a:rPr lang="zh-CN" altLang="en-US" dirty="0" smtClean="0"/>
              <a:t>大光源与小光源的优化</a:t>
            </a:r>
            <a:endParaRPr lang="en-US" altLang="zh-CN" dirty="0" smtClean="0"/>
          </a:p>
          <a:p>
            <a:r>
              <a:rPr lang="zh-CN" altLang="en-US" dirty="0" smtClean="0"/>
              <a:t>更丰富的材质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基本光照模型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物体颜色组成：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自发光</a:t>
            </a:r>
            <a:r>
              <a:rPr lang="en-US" altLang="zh-CN" dirty="0" smtClean="0"/>
              <a:t>+</a:t>
            </a:r>
            <a:r>
              <a:rPr lang="zh-CN" altLang="en-US" dirty="0" smtClean="0"/>
              <a:t>环境光</a:t>
            </a:r>
            <a:r>
              <a:rPr lang="en-US" altLang="zh-CN" dirty="0" smtClean="0"/>
              <a:t>+</a:t>
            </a:r>
            <a:r>
              <a:rPr lang="zh-CN" altLang="en-US" dirty="0" smtClean="0"/>
              <a:t>漫反射</a:t>
            </a:r>
            <a:r>
              <a:rPr lang="en-US" altLang="zh-CN" dirty="0" smtClean="0"/>
              <a:t>+</a:t>
            </a:r>
            <a:r>
              <a:rPr lang="zh-CN" altLang="en-US" dirty="0" smtClean="0"/>
              <a:t>镜面光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Emissive+Ambient+diffuse+sepcular</a:t>
            </a:r>
            <a:endParaRPr lang="zh-CN" altLang="en-US" dirty="0"/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3789040"/>
            <a:ext cx="292417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92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3789040"/>
            <a:ext cx="3456384" cy="213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右箭头 6"/>
          <p:cNvSpPr/>
          <p:nvPr/>
        </p:nvSpPr>
        <p:spPr>
          <a:xfrm>
            <a:off x="3779912" y="4581128"/>
            <a:ext cx="978408" cy="484632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基本光照模型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物体颜色组成：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492896"/>
            <a:ext cx="5676900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基本光照模型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855788"/>
            <a:ext cx="7849120" cy="2005260"/>
          </a:xfrm>
        </p:spPr>
        <p:txBody>
          <a:bodyPr/>
          <a:lstStyle/>
          <a:p>
            <a:r>
              <a:rPr lang="zh-CN" altLang="en-US" dirty="0" smtClean="0"/>
              <a:t>环境光：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具有不同环境光反射度的两个球</a:t>
            </a:r>
            <a:r>
              <a:rPr lang="en-US" altLang="zh-CN" dirty="0" smtClean="0"/>
              <a:t>;</a:t>
            </a:r>
          </a:p>
          <a:p>
            <a:pPr lvl="1"/>
            <a:r>
              <a:rPr lang="zh-CN" altLang="en-US" dirty="0" smtClean="0"/>
              <a:t>不同物体具有不同亮度，但同一个物体没有明暗过度；</a:t>
            </a:r>
            <a:endParaRPr lang="zh-CN" altLang="en-US" dirty="0"/>
          </a:p>
        </p:txBody>
      </p:sp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3933056"/>
            <a:ext cx="4824536" cy="2412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基本光照模型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漫反射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模拟粗糙表面的光线反射，光线沿各方向反射强度相同；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反射强度与</a:t>
            </a:r>
            <a:r>
              <a:rPr lang="en-US" altLang="zh-CN" dirty="0" smtClean="0"/>
              <a:t>…</a:t>
            </a:r>
            <a:r>
              <a:rPr lang="zh-CN" altLang="en-US" dirty="0" smtClean="0"/>
              <a:t>有关：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光源强度，入射角度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物体表面的反射系数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物体表面的朝向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反射强度与</a:t>
            </a:r>
            <a:r>
              <a:rPr lang="en-US" altLang="zh-CN" dirty="0" smtClean="0"/>
              <a:t>…</a:t>
            </a:r>
            <a:r>
              <a:rPr lang="zh-CN" altLang="en-US" dirty="0" smtClean="0"/>
              <a:t>无关：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观察者的位置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3068960"/>
            <a:ext cx="3352800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基本光照模型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855788"/>
            <a:ext cx="4104704" cy="4310062"/>
          </a:xfrm>
        </p:spPr>
        <p:txBody>
          <a:bodyPr/>
          <a:lstStyle/>
          <a:p>
            <a:r>
              <a:rPr lang="zh-CN" altLang="en-US" dirty="0" smtClean="0"/>
              <a:t>漫反射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光线与法线的夹角有关；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夹角越小，表面越亮；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夹角越大，表面越暗；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cos</a:t>
            </a:r>
            <a:r>
              <a:rPr lang="zh-CN" altLang="en-US" dirty="0" smtClean="0"/>
              <a:t>函数可以很好的模拟这个关系；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88" y="1124744"/>
            <a:ext cx="273367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4437112"/>
            <a:ext cx="3495675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2492896"/>
            <a:ext cx="414337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调查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07904" y="1855788"/>
            <a:ext cx="4916984" cy="4310062"/>
          </a:xfrm>
        </p:spPr>
        <p:txBody>
          <a:bodyPr/>
          <a:lstStyle/>
          <a:p>
            <a:r>
              <a:rPr lang="zh-CN" altLang="en-US" dirty="0" smtClean="0"/>
              <a:t>渲染后处理效果</a:t>
            </a:r>
            <a:endParaRPr lang="en-US" altLang="zh-CN" dirty="0" smtClean="0"/>
          </a:p>
          <a:p>
            <a:r>
              <a:rPr lang="zh-CN" altLang="en-US" dirty="0" smtClean="0"/>
              <a:t>延迟光照</a:t>
            </a:r>
            <a:endParaRPr lang="en-US" altLang="zh-CN" dirty="0" smtClean="0"/>
          </a:p>
          <a:p>
            <a:r>
              <a:rPr lang="en-US" altLang="zh-CN" dirty="0" smtClean="0"/>
              <a:t>DX9</a:t>
            </a:r>
            <a:r>
              <a:rPr lang="zh-CN" altLang="en-US" dirty="0" smtClean="0"/>
              <a:t>的渲染流水线</a:t>
            </a:r>
            <a:endParaRPr lang="en-US" altLang="zh-CN" dirty="0" smtClean="0"/>
          </a:p>
          <a:p>
            <a:r>
              <a:rPr lang="zh-CN" altLang="en-US" dirty="0" smtClean="0"/>
              <a:t>光照模型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44824"/>
            <a:ext cx="2374310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基本光照模型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镜面光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模拟光滑表面的光线反射效果；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反射强度与观察者位置有关；</a:t>
            </a:r>
            <a:endParaRPr lang="zh-CN" altLang="en-US" dirty="0"/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3573016"/>
            <a:ext cx="3096344" cy="273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573016"/>
            <a:ext cx="4246222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基本光照模型</a:t>
            </a:r>
            <a:endParaRPr lang="zh-CN" altLang="en-US" dirty="0"/>
          </a:p>
        </p:txBody>
      </p:sp>
      <p:pic>
        <p:nvPicPr>
          <p:cNvPr id="1026" name="Picture 2" descr="http://images.cnblogs.com/cnblogs_com/cxrs/blinnPho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700808"/>
            <a:ext cx="6563588" cy="381642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635896" y="5589240"/>
            <a:ext cx="471635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Diffuse = max(0, dot(N, L));</a:t>
            </a:r>
          </a:p>
          <a:p>
            <a:r>
              <a:rPr lang="en-US" altLang="zh-CN" sz="2000" dirty="0" err="1" smtClean="0">
                <a:solidFill>
                  <a:srgbClr val="FF0000"/>
                </a:solidFill>
              </a:rPr>
              <a:t>Specular</a:t>
            </a:r>
            <a:r>
              <a:rPr lang="en-US" altLang="zh-CN" sz="2000" dirty="0" smtClean="0">
                <a:solidFill>
                  <a:srgbClr val="FF0000"/>
                </a:solidFill>
              </a:rPr>
              <a:t> =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pow</a:t>
            </a:r>
            <a:r>
              <a:rPr lang="en-US" altLang="zh-CN" sz="2000" dirty="0" smtClean="0">
                <a:solidFill>
                  <a:srgbClr val="FF0000"/>
                </a:solidFill>
              </a:rPr>
              <a:t>(max(0, dot(H, N)), p)</a:t>
            </a: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延迟光照基本算法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当场景中存在大量光源的时候效率会非常低；</a:t>
            </a:r>
            <a:endParaRPr lang="en-US" altLang="zh-CN" dirty="0" smtClean="0"/>
          </a:p>
          <a:p>
            <a:r>
              <a:rPr lang="zh-CN" altLang="en-US" dirty="0" smtClean="0"/>
              <a:t>计算的时间复杂度：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</a:t>
            </a:r>
            <a:r>
              <a:rPr lang="zh-CN" altLang="en-US" dirty="0" smtClean="0"/>
              <a:t>：场景三角形个数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</a:t>
            </a:r>
            <a:r>
              <a:rPr lang="zh-CN" altLang="en-US" dirty="0" smtClean="0"/>
              <a:t>：场景光源个数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时间复杂度：</a:t>
            </a:r>
            <a:r>
              <a:rPr lang="en-US" altLang="zh-CN" dirty="0" smtClean="0"/>
              <a:t>L</a:t>
            </a:r>
            <a:r>
              <a:rPr lang="zh-CN" altLang="en-US" dirty="0" smtClean="0"/>
              <a:t> </a:t>
            </a:r>
            <a:r>
              <a:rPr lang="en-US" altLang="zh-CN" dirty="0" smtClean="0"/>
              <a:t>x G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延迟光照基本算法</a:t>
            </a:r>
            <a:endParaRPr lang="zh-CN" altLang="en-US" dirty="0"/>
          </a:p>
        </p:txBody>
      </p:sp>
      <p:pic>
        <p:nvPicPr>
          <p:cNvPr id="6" name="内容占位符 5" descr="deferred_lighting_02-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43608" y="1844824"/>
            <a:ext cx="6552728" cy="436445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延迟光照基本算法</a:t>
            </a:r>
            <a:endParaRPr lang="zh-CN" altLang="en-US" dirty="0"/>
          </a:p>
        </p:txBody>
      </p:sp>
      <p:pic>
        <p:nvPicPr>
          <p:cNvPr id="6" name="内容占位符 5" descr="deferred_lighting_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15616" y="1916832"/>
            <a:ext cx="6502541" cy="396044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延迟光照基本算法</a:t>
            </a:r>
            <a:endParaRPr lang="zh-CN" altLang="en-US" dirty="0"/>
          </a:p>
        </p:txBody>
      </p:sp>
      <p:pic>
        <p:nvPicPr>
          <p:cNvPr id="4" name="内容占位符 3" descr="deferred_lighting_02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15616" y="1628799"/>
            <a:ext cx="5976664" cy="475266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延迟光照基本算法</a:t>
            </a:r>
            <a:endParaRPr lang="zh-CN" altLang="en-US" dirty="0"/>
          </a:p>
        </p:txBody>
      </p:sp>
      <p:pic>
        <p:nvPicPr>
          <p:cNvPr id="5" name="内容占位符 4" descr="deferred_lighting_02-3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899591" y="1916832"/>
            <a:ext cx="7029759" cy="432048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延迟光照基本算法</a:t>
            </a:r>
            <a:endParaRPr lang="zh-CN" altLang="en-US" dirty="0"/>
          </a:p>
        </p:txBody>
      </p:sp>
      <p:pic>
        <p:nvPicPr>
          <p:cNvPr id="10" name="内容占位符 9" descr="deferred_lighting_0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15616" y="1772816"/>
            <a:ext cx="6264696" cy="46854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延迟光照基本算法</a:t>
            </a:r>
            <a:endParaRPr lang="zh-CN" altLang="en-US" dirty="0"/>
          </a:p>
        </p:txBody>
      </p:sp>
      <p:pic>
        <p:nvPicPr>
          <p:cNvPr id="11" name="内容占位符 10" descr="deferred_lighting_0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3568" y="1844824"/>
            <a:ext cx="7272808" cy="427750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延迟光照基本算法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</a:rPr>
              <a:t>对于每个物体：</a:t>
            </a:r>
            <a:endParaRPr lang="en-US" altLang="zh-CN" sz="28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altLang="zh-CN" sz="2800" b="1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</a:rPr>
              <a:t>渲染光照属性到</a:t>
            </a:r>
            <a:r>
              <a:rPr lang="en-US" altLang="zh-CN" sz="2800" b="1" dirty="0" smtClean="0">
                <a:solidFill>
                  <a:schemeClr val="tx2">
                    <a:lumMod val="75000"/>
                  </a:schemeClr>
                </a:solidFill>
              </a:rPr>
              <a:t>g-buffer</a:t>
            </a:r>
          </a:p>
          <a:p>
            <a:pPr>
              <a:buNone/>
            </a:pPr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</a:rPr>
              <a:t>对于每盏灯光：</a:t>
            </a:r>
            <a:endParaRPr lang="en-US" altLang="zh-CN" sz="28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altLang="zh-CN" sz="2800" b="1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</a:rPr>
              <a:t>帧缓冲 </a:t>
            </a:r>
            <a:r>
              <a:rPr lang="en-US" altLang="zh-CN" sz="2800" b="1" dirty="0" smtClean="0">
                <a:solidFill>
                  <a:schemeClr val="tx2">
                    <a:lumMod val="75000"/>
                  </a:schemeClr>
                </a:solidFill>
              </a:rPr>
              <a:t>+= light(g-buffer, light);</a:t>
            </a:r>
          </a:p>
          <a:p>
            <a:pPr>
              <a:buNone/>
            </a:pPr>
            <a:endParaRPr lang="en-US" altLang="zh-CN" dirty="0" smtClean="0"/>
          </a:p>
          <a:p>
            <a:r>
              <a:rPr lang="zh-CN" altLang="en-US" dirty="0" smtClean="0"/>
              <a:t>对每个光源计算复杂度只与分辨率相关</a:t>
            </a:r>
            <a:endParaRPr lang="en-US" altLang="zh-CN" dirty="0" smtClean="0"/>
          </a:p>
          <a:p>
            <a:r>
              <a:rPr lang="zh-CN" altLang="en-US" dirty="0" smtClean="0"/>
              <a:t>可以支持大量小光源</a:t>
            </a:r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后处理渲染技术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后处理特效介绍</a:t>
            </a:r>
            <a:endParaRPr lang="en-US" altLang="zh-CN" dirty="0" smtClean="0"/>
          </a:p>
          <a:p>
            <a:r>
              <a:rPr lang="zh-CN" altLang="en-US" dirty="0" smtClean="0"/>
              <a:t>后处理渲染框架</a:t>
            </a:r>
            <a:endParaRPr lang="en-US" altLang="zh-CN" dirty="0" smtClean="0"/>
          </a:p>
          <a:p>
            <a:r>
              <a:rPr lang="en-US" altLang="zh-CN" dirty="0" smtClean="0"/>
              <a:t>HDR</a:t>
            </a:r>
          </a:p>
          <a:p>
            <a:r>
              <a:rPr lang="zh-CN" altLang="en-US" dirty="0"/>
              <a:t>体积</a:t>
            </a:r>
            <a:r>
              <a:rPr lang="zh-CN" altLang="en-US" dirty="0" smtClean="0"/>
              <a:t>光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延迟光照基本算法</a:t>
            </a:r>
            <a:endParaRPr lang="zh-CN" altLang="en-US" dirty="0"/>
          </a:p>
        </p:txBody>
      </p:sp>
      <p:pic>
        <p:nvPicPr>
          <p:cNvPr id="4" name="内容占位符 3" descr="deferred_lighting_1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27584" y="1772816"/>
            <a:ext cx="7128792" cy="45393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QQ</a:t>
            </a:r>
            <a:r>
              <a:rPr lang="zh-CN" altLang="en-US" dirty="0" smtClean="0"/>
              <a:t>飞车中延迟光照的渲染流程</a:t>
            </a:r>
            <a:endParaRPr lang="zh-CN" altLang="en-US" dirty="0"/>
          </a:p>
        </p:txBody>
      </p:sp>
      <p:pic>
        <p:nvPicPr>
          <p:cNvPr id="4" name="内容占位符 3" descr="image04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115616" y="1556792"/>
            <a:ext cx="6480720" cy="500441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2.3 QQ</a:t>
            </a:r>
            <a:r>
              <a:rPr lang="zh-CN" altLang="en-US" dirty="0" smtClean="0"/>
              <a:t>飞车中延迟光照的渲染流程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395288" y="1855788"/>
          <a:ext cx="8229600" cy="431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 </a:t>
            </a:r>
            <a:r>
              <a:rPr lang="zh-CN" altLang="en-US" dirty="0" smtClean="0"/>
              <a:t>半透明物件的处理</a:t>
            </a:r>
            <a:endParaRPr lang="zh-CN" altLang="en-US" dirty="0"/>
          </a:p>
        </p:txBody>
      </p:sp>
      <p:pic>
        <p:nvPicPr>
          <p:cNvPr id="4" name="内容占位符 3" descr="deferred_lighting_0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03735" y="2019289"/>
            <a:ext cx="6012705" cy="398306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 </a:t>
            </a:r>
            <a:r>
              <a:rPr lang="zh-CN" altLang="en-US" dirty="0" smtClean="0"/>
              <a:t>半透明物件的处理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颜色可以利用</a:t>
            </a:r>
            <a:r>
              <a:rPr lang="en-US" altLang="zh-CN" dirty="0" smtClean="0"/>
              <a:t>alpha</a:t>
            </a:r>
            <a:r>
              <a:rPr lang="zh-CN" altLang="en-US" dirty="0" smtClean="0"/>
              <a:t>进行混合，但是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pic>
        <p:nvPicPr>
          <p:cNvPr id="11" name="图片 10" descr="deferred_lighting_0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2636911"/>
            <a:ext cx="6120680" cy="37997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2.4 </a:t>
            </a:r>
            <a:r>
              <a:rPr lang="zh-CN" altLang="en-US" dirty="0" smtClean="0"/>
              <a:t>半透明物件的处理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标准做法是半透明物体使用正向渲染；</a:t>
            </a:r>
            <a:endParaRPr lang="en-US" altLang="zh-CN" dirty="0" smtClean="0"/>
          </a:p>
          <a:p>
            <a:r>
              <a:rPr lang="zh-CN" altLang="en-US" dirty="0" smtClean="0"/>
              <a:t>旧资源中</a:t>
            </a:r>
            <a:r>
              <a:rPr lang="en-US" altLang="zh-CN" dirty="0" smtClean="0"/>
              <a:t>alpha blend</a:t>
            </a:r>
            <a:r>
              <a:rPr lang="zh-CN" altLang="en-US" dirty="0" smtClean="0"/>
              <a:t>没有得到规范控制，有大量物件使用了</a:t>
            </a:r>
            <a:r>
              <a:rPr lang="en-US" altLang="zh-CN" dirty="0" smtClean="0"/>
              <a:t>alpha blend;</a:t>
            </a:r>
          </a:p>
          <a:p>
            <a:r>
              <a:rPr lang="zh-CN" altLang="en-US" dirty="0" smtClean="0"/>
              <a:t>需要有一种方法支持半透明物体的延迟渲染；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 </a:t>
            </a:r>
            <a:r>
              <a:rPr lang="zh-CN" altLang="en-US" dirty="0" smtClean="0"/>
              <a:t>半透明物件的处理</a:t>
            </a:r>
            <a:endParaRPr lang="zh-CN" altLang="en-US" dirty="0"/>
          </a:p>
        </p:txBody>
      </p:sp>
      <p:pic>
        <p:nvPicPr>
          <p:cNvPr id="4" name="内容占位符 3" descr="deferred_lighting_0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71600" y="1844824"/>
            <a:ext cx="6768752" cy="44838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 </a:t>
            </a:r>
            <a:r>
              <a:rPr lang="zh-CN" altLang="en-US" dirty="0" smtClean="0"/>
              <a:t>半透明物件的处理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限制：只有一个</a:t>
            </a:r>
            <a:r>
              <a:rPr lang="en-US" altLang="zh-CN" dirty="0" err="1" smtClean="0"/>
              <a:t>Gbuffer</a:t>
            </a:r>
            <a:r>
              <a:rPr lang="zh-CN" altLang="en-US" dirty="0" smtClean="0"/>
              <a:t>，同一个像素点只能计算一次光照；</a:t>
            </a:r>
            <a:endParaRPr lang="en-US" altLang="zh-CN" dirty="0" smtClean="0"/>
          </a:p>
          <a:p>
            <a:r>
              <a:rPr lang="zh-CN" altLang="en-US" dirty="0" smtClean="0"/>
              <a:t>取舍：当有多个物体对应一个像素点时，该计算谁的光照？</a:t>
            </a: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 </a:t>
            </a:r>
            <a:r>
              <a:rPr lang="zh-CN" altLang="en-US" dirty="0" smtClean="0"/>
              <a:t>半透明物件的处理</a:t>
            </a:r>
            <a:endParaRPr lang="zh-CN" altLang="en-US" dirty="0"/>
          </a:p>
        </p:txBody>
      </p:sp>
      <p:pic>
        <p:nvPicPr>
          <p:cNvPr id="4" name="内容占位符 3" descr="deferred_lighting_0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87624" y="1916831"/>
            <a:ext cx="5976664" cy="449113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 </a:t>
            </a:r>
            <a:r>
              <a:rPr lang="zh-CN" altLang="en-US" dirty="0" smtClean="0"/>
              <a:t>半透明物件的处理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问题：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5448" y="2967335"/>
            <a:ext cx="853310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MRT</a:t>
            </a:r>
            <a:r>
              <a:rPr lang="zh-CN" altLang="en-US" sz="5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的片元同时输出</a:t>
            </a:r>
            <a:r>
              <a:rPr lang="en-US" altLang="zh-CN" sz="5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4</a:t>
            </a:r>
            <a:r>
              <a:rPr lang="zh-CN" altLang="en-US" sz="5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个值</a:t>
            </a:r>
            <a:endParaRPr lang="en-US" altLang="zh-CN" sz="5400" b="1" cap="none" spc="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zh-CN" altLang="en-US" sz="5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它们分别会经过怎样的测试</a:t>
            </a:r>
            <a:endParaRPr lang="en-US" altLang="zh-CN" sz="54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zh-CN" altLang="en-US" sz="5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与融合的过程？</a:t>
            </a:r>
            <a:endParaRPr lang="en-US" altLang="zh-CN" sz="5400" b="1" cap="none" spc="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</a:t>
            </a:r>
            <a:r>
              <a:rPr lang="zh-CN" altLang="en-US" dirty="0" smtClean="0"/>
              <a:t>后处理特效介绍</a:t>
            </a:r>
            <a:endParaRPr lang="zh-CN" altLang="en-US" dirty="0"/>
          </a:p>
        </p:txBody>
      </p:sp>
      <p:pic>
        <p:nvPicPr>
          <p:cNvPr id="182275" name="Picture 3" descr="美丽新世界！8款顶尖游戏HDR效果欣赏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1988840"/>
            <a:ext cx="3981618" cy="3384376"/>
          </a:xfrm>
          <a:prstGeom prst="rect">
            <a:avLst/>
          </a:prstGeom>
          <a:noFill/>
        </p:spPr>
      </p:pic>
      <p:pic>
        <p:nvPicPr>
          <p:cNvPr id="182274" name="Picture 2" descr="美丽新世界！8款顶尖游戏HDR效果欣赏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988840"/>
            <a:ext cx="3981616" cy="3384376"/>
          </a:xfrm>
          <a:prstGeom prst="rect">
            <a:avLst/>
          </a:prstGeom>
          <a:noFill/>
        </p:spPr>
      </p:pic>
      <p:pic>
        <p:nvPicPr>
          <p:cNvPr id="1822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1556792"/>
            <a:ext cx="7560840" cy="4589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22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600" y="1484784"/>
            <a:ext cx="6048672" cy="4722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22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3528" y="1916832"/>
            <a:ext cx="8354186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2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2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2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2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2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2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 </a:t>
            </a:r>
            <a:r>
              <a:rPr lang="zh-CN" altLang="en-US" dirty="0" smtClean="0"/>
              <a:t>半透明物件的处理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32856"/>
          </a:xfrm>
        </p:spPr>
        <p:txBody>
          <a:bodyPr/>
          <a:lstStyle/>
          <a:p>
            <a:r>
              <a:rPr lang="en-US" altLang="zh-CN" dirty="0" smtClean="0"/>
              <a:t>MRT</a:t>
            </a:r>
            <a:r>
              <a:rPr lang="zh-CN" altLang="en-US" dirty="0" smtClean="0"/>
              <a:t>中对于</a:t>
            </a:r>
            <a:r>
              <a:rPr lang="en-US" altLang="zh-CN" dirty="0" err="1" smtClean="0"/>
              <a:t>AlphaTest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AlphaBlend</a:t>
            </a:r>
            <a:r>
              <a:rPr lang="zh-CN" altLang="en-US" dirty="0" smtClean="0"/>
              <a:t>的规则：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AlphaTest</a:t>
            </a:r>
            <a:r>
              <a:rPr lang="zh-CN" altLang="en-US" dirty="0" smtClean="0"/>
              <a:t>始终按照第一个</a:t>
            </a:r>
            <a:r>
              <a:rPr lang="en-US" altLang="zh-CN" dirty="0" smtClean="0"/>
              <a:t>MRT</a:t>
            </a:r>
            <a:r>
              <a:rPr lang="zh-CN" altLang="en-US" dirty="0" smtClean="0"/>
              <a:t>输出的</a:t>
            </a:r>
            <a:r>
              <a:rPr lang="en-US" altLang="zh-CN" dirty="0" smtClean="0"/>
              <a:t>Alpha</a:t>
            </a:r>
            <a:r>
              <a:rPr lang="zh-CN" altLang="en-US" dirty="0" smtClean="0"/>
              <a:t>结果进行裁剪；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AlphaBlend</a:t>
            </a:r>
            <a:r>
              <a:rPr lang="zh-CN" altLang="en-US" dirty="0" smtClean="0"/>
              <a:t>对每个</a:t>
            </a:r>
            <a:r>
              <a:rPr lang="en-US" altLang="zh-CN" dirty="0" smtClean="0"/>
              <a:t>MRT</a:t>
            </a:r>
            <a:r>
              <a:rPr lang="zh-CN" altLang="en-US" dirty="0" smtClean="0"/>
              <a:t>输出分别混合；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331640" y="4077072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MRT1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067944" y="4077072"/>
            <a:ext cx="1008112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Alpha1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331640" y="4725144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MRT2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067944" y="4725144"/>
            <a:ext cx="1008112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Alpha2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331640" y="5373216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MRT3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067944" y="5373216"/>
            <a:ext cx="1008112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Alpha3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331640" y="6021288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MRT4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067944" y="6021288"/>
            <a:ext cx="1008112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Alpha4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 </a:t>
            </a:r>
            <a:r>
              <a:rPr lang="zh-CN" altLang="en-US" dirty="0" smtClean="0"/>
              <a:t>半透明物件的处理</a:t>
            </a:r>
            <a:endParaRPr lang="zh-CN" altLang="en-US" dirty="0"/>
          </a:p>
        </p:txBody>
      </p:sp>
      <p:pic>
        <p:nvPicPr>
          <p:cNvPr id="4" name="内容占位符 3" descr="deferred_lighting_0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7704" y="1628800"/>
            <a:ext cx="4752528" cy="470674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 </a:t>
            </a:r>
            <a:r>
              <a:rPr lang="zh-CN" altLang="en-US" dirty="0" smtClean="0"/>
              <a:t>半透明物件的处理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5" y="1566906"/>
            <a:ext cx="7272808" cy="4780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4788024" y="1412776"/>
            <a:ext cx="3816424" cy="194421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if(alpha &gt; 0.75)</a:t>
            </a:r>
            <a:r>
              <a:rPr lang="zh-CN" altLang="en-US" dirty="0" smtClean="0"/>
              <a:t> </a:t>
            </a:r>
            <a:r>
              <a:rPr lang="en-US" altLang="zh-CN" dirty="0" smtClean="0"/>
              <a:t>alpha = 1;</a:t>
            </a:r>
          </a:p>
          <a:p>
            <a:r>
              <a:rPr lang="en-US" altLang="zh-CN" dirty="0" smtClean="0"/>
              <a:t>else alpha = 0;</a:t>
            </a:r>
          </a:p>
          <a:p>
            <a:r>
              <a:rPr lang="en-US" altLang="zh-CN" dirty="0" smtClean="0"/>
              <a:t>MRT1.rgb = Result.rgb;</a:t>
            </a:r>
          </a:p>
          <a:p>
            <a:r>
              <a:rPr lang="en-US" altLang="zh-CN" dirty="0" smtClean="0"/>
              <a:t>MRT1.a = alpha;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 </a:t>
            </a:r>
            <a:r>
              <a:rPr lang="zh-CN" altLang="en-US" dirty="0" smtClean="0"/>
              <a:t>半透明物件的处理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优点：统一不透明与常规半透明物体的渲染流程，效率高；</a:t>
            </a:r>
            <a:endParaRPr lang="en-US" altLang="zh-CN" dirty="0" smtClean="0"/>
          </a:p>
          <a:p>
            <a:r>
              <a:rPr lang="zh-CN" altLang="en-US" dirty="0" smtClean="0"/>
              <a:t>局限：同一个像素点只能计算一次光照，半透明物体重叠的计算结果实际上不是完全正确；</a:t>
            </a:r>
            <a:endParaRPr lang="zh-CN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 </a:t>
            </a:r>
            <a:r>
              <a:rPr lang="zh-CN" altLang="en-US" dirty="0" smtClean="0"/>
              <a:t>半透明物件的处理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其他解决方案：多个</a:t>
            </a:r>
            <a:r>
              <a:rPr lang="en-US" altLang="zh-CN" dirty="0" err="1" smtClean="0"/>
              <a:t>Gbuffer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err="1" smtClean="0"/>
              <a:t>KlayGE</a:t>
            </a:r>
            <a:r>
              <a:rPr lang="zh-CN" altLang="en-US" dirty="0" smtClean="0"/>
              <a:t>中提到的方案：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2"/>
              </a:rPr>
              <a:t>http://www.klayge.org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三个</a:t>
            </a:r>
            <a:r>
              <a:rPr lang="en-US" altLang="zh-CN" dirty="0" err="1" smtClean="0"/>
              <a:t>Gbuffer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不透明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半透明背面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半透明正面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 </a:t>
            </a:r>
            <a:r>
              <a:rPr lang="zh-CN" altLang="en-US" dirty="0" smtClean="0"/>
              <a:t>半透明物件的处理</a:t>
            </a:r>
            <a:endParaRPr lang="zh-CN" altLang="en-US" dirty="0"/>
          </a:p>
        </p:txBody>
      </p:sp>
      <p:pic>
        <p:nvPicPr>
          <p:cNvPr id="6" name="内容占位符 5" descr="opaque_g_buffer-300x187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51520" y="1772816"/>
            <a:ext cx="2857500" cy="1781175"/>
          </a:xfrm>
        </p:spPr>
      </p:pic>
      <p:pic>
        <p:nvPicPr>
          <p:cNvPr id="7" name="图片 6" descr="transparent_back_g_buffer-300x18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3848" y="1772816"/>
            <a:ext cx="2857500" cy="1781175"/>
          </a:xfrm>
          <a:prstGeom prst="rect">
            <a:avLst/>
          </a:prstGeom>
        </p:spPr>
      </p:pic>
      <p:pic>
        <p:nvPicPr>
          <p:cNvPr id="8" name="图片 7" descr="transparent_front_g_buffer-300x18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56176" y="1772816"/>
            <a:ext cx="2857500" cy="1781175"/>
          </a:xfrm>
          <a:prstGeom prst="rect">
            <a:avLst/>
          </a:prstGeom>
        </p:spPr>
      </p:pic>
      <p:pic>
        <p:nvPicPr>
          <p:cNvPr id="11" name="图片 10" descr="opaque_shading-300x187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520" y="3717032"/>
            <a:ext cx="2857500" cy="1781175"/>
          </a:xfrm>
          <a:prstGeom prst="rect">
            <a:avLst/>
          </a:prstGeom>
        </p:spPr>
      </p:pic>
      <p:pic>
        <p:nvPicPr>
          <p:cNvPr id="12" name="图片 11" descr="transparent_back_shading-300x187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03848" y="3717032"/>
            <a:ext cx="2857500" cy="1781175"/>
          </a:xfrm>
          <a:prstGeom prst="rect">
            <a:avLst/>
          </a:prstGeom>
        </p:spPr>
      </p:pic>
      <p:pic>
        <p:nvPicPr>
          <p:cNvPr id="13" name="图片 12" descr="transparent_front_shading-300x187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56176" y="3717032"/>
            <a:ext cx="2857500" cy="1781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 </a:t>
            </a:r>
            <a:r>
              <a:rPr lang="zh-CN" altLang="en-US" dirty="0" smtClean="0"/>
              <a:t>半透明物件的处理</a:t>
            </a:r>
            <a:endParaRPr lang="zh-CN" altLang="en-US" dirty="0"/>
          </a:p>
        </p:txBody>
      </p:sp>
      <p:pic>
        <p:nvPicPr>
          <p:cNvPr id="7" name="图片 6" descr="blend_shading-300x18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1988840"/>
            <a:ext cx="6120680" cy="3815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 </a:t>
            </a:r>
            <a:r>
              <a:rPr lang="zh-CN" altLang="en-US" dirty="0" smtClean="0"/>
              <a:t>半透明物件的处理</a:t>
            </a:r>
            <a:endParaRPr lang="zh-CN" altLang="en-US" dirty="0"/>
          </a:p>
        </p:txBody>
      </p:sp>
      <p:pic>
        <p:nvPicPr>
          <p:cNvPr id="4" name="内容占位符 3" descr="side_view-300x18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87624" y="1772816"/>
            <a:ext cx="6264696" cy="390499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 </a:t>
            </a:r>
            <a:r>
              <a:rPr lang="zh-CN" altLang="en-US" dirty="0" smtClean="0"/>
              <a:t>半透明物件的处理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优点：比起一个</a:t>
            </a:r>
            <a:r>
              <a:rPr lang="en-US" altLang="zh-CN" dirty="0" err="1" smtClean="0"/>
              <a:t>Gbuffer</a:t>
            </a:r>
            <a:r>
              <a:rPr lang="zh-CN" altLang="en-US" dirty="0" smtClean="0"/>
              <a:t>，这种方法“正确性”更高；</a:t>
            </a:r>
            <a:endParaRPr lang="en-US" altLang="zh-CN" dirty="0" smtClean="0"/>
          </a:p>
          <a:p>
            <a:r>
              <a:rPr lang="zh-CN" altLang="en-US" dirty="0" smtClean="0"/>
              <a:t>缺点：三个</a:t>
            </a:r>
            <a:r>
              <a:rPr lang="en-US" altLang="zh-CN" dirty="0" err="1" smtClean="0"/>
              <a:t>Gbuffer</a:t>
            </a:r>
            <a:r>
              <a:rPr lang="zh-CN" altLang="en-US" smtClean="0"/>
              <a:t>的显存开销</a:t>
            </a:r>
            <a:r>
              <a:rPr lang="zh-CN" altLang="en-US" dirty="0" smtClean="0"/>
              <a:t>，光照运算多三倍的开销；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2.5 </a:t>
            </a:r>
            <a:r>
              <a:rPr lang="zh-CN" altLang="en-US" dirty="0" smtClean="0"/>
              <a:t>更加拥挤不堪的</a:t>
            </a:r>
            <a:r>
              <a:rPr lang="en-US" altLang="zh-CN" dirty="0" err="1" smtClean="0"/>
              <a:t>Gbuffer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971600" y="1700808"/>
            <a:ext cx="5472608" cy="1080120"/>
            <a:chOff x="971600" y="1916832"/>
            <a:chExt cx="5472608" cy="1080120"/>
          </a:xfrm>
        </p:grpSpPr>
        <p:sp>
          <p:nvSpPr>
            <p:cNvPr id="4" name="圆角矩形 3"/>
            <p:cNvSpPr/>
            <p:nvPr/>
          </p:nvSpPr>
          <p:spPr>
            <a:xfrm>
              <a:off x="971600" y="1916832"/>
              <a:ext cx="5472608" cy="108012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Diffuse</a:t>
              </a:r>
            </a:p>
            <a:p>
              <a:pPr algn="ctr"/>
              <a:endParaRPr lang="en-US" altLang="zh-CN" dirty="0" smtClean="0"/>
            </a:p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4788024" y="2420888"/>
              <a:ext cx="1152128" cy="43204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0000"/>
                  </a:solidFill>
                </a:rPr>
                <a:t>A16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635896" y="2420888"/>
              <a:ext cx="1152128" cy="4320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0000"/>
                  </a:solidFill>
                </a:rPr>
                <a:t>B16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483768" y="2420888"/>
              <a:ext cx="1152128" cy="43204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0000"/>
                  </a:solidFill>
                </a:rPr>
                <a:t>G16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331640" y="2420888"/>
              <a:ext cx="1152128" cy="43204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0000"/>
                  </a:solidFill>
                </a:rPr>
                <a:t>R16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600" y="5229200"/>
            <a:ext cx="5472608" cy="1080120"/>
            <a:chOff x="971600" y="1916832"/>
            <a:chExt cx="5472608" cy="1080120"/>
          </a:xfrm>
        </p:grpSpPr>
        <p:sp>
          <p:nvSpPr>
            <p:cNvPr id="14" name="圆角矩形 13"/>
            <p:cNvSpPr/>
            <p:nvPr/>
          </p:nvSpPr>
          <p:spPr>
            <a:xfrm>
              <a:off x="971600" y="1916832"/>
              <a:ext cx="5472608" cy="108012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Specular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788024" y="2420888"/>
              <a:ext cx="1152128" cy="43204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0000"/>
                  </a:solidFill>
                </a:rPr>
                <a:t>A16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635896" y="2420888"/>
              <a:ext cx="1152128" cy="4320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0000"/>
                  </a:solidFill>
                </a:rPr>
                <a:t>B16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483768" y="2420888"/>
              <a:ext cx="1152128" cy="43204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0000"/>
                  </a:solidFill>
                </a:rPr>
                <a:t>G16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331640" y="2420888"/>
              <a:ext cx="1152128" cy="43204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0000"/>
                  </a:solidFill>
                </a:rPr>
                <a:t>R16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71600" y="2924944"/>
            <a:ext cx="5472608" cy="1080120"/>
            <a:chOff x="971600" y="1916832"/>
            <a:chExt cx="5472608" cy="1080120"/>
          </a:xfrm>
        </p:grpSpPr>
        <p:sp>
          <p:nvSpPr>
            <p:cNvPr id="20" name="圆角矩形 19"/>
            <p:cNvSpPr/>
            <p:nvPr/>
          </p:nvSpPr>
          <p:spPr>
            <a:xfrm>
              <a:off x="971600" y="1916832"/>
              <a:ext cx="5472608" cy="108012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Depth</a:t>
              </a:r>
            </a:p>
            <a:p>
              <a:pPr algn="ctr"/>
              <a:endParaRPr lang="en-US" altLang="zh-CN" dirty="0" smtClean="0"/>
            </a:p>
            <a:p>
              <a:pPr algn="ctr"/>
              <a:endParaRPr lang="zh-CN" altLang="en-US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1331640" y="2420888"/>
              <a:ext cx="2304256" cy="43204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0000"/>
                  </a:solidFill>
                </a:rPr>
                <a:t>Depth32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71600" y="4077072"/>
            <a:ext cx="5472608" cy="1080120"/>
            <a:chOff x="971600" y="1916832"/>
            <a:chExt cx="5472608" cy="1080120"/>
          </a:xfrm>
        </p:grpSpPr>
        <p:sp>
          <p:nvSpPr>
            <p:cNvPr id="28" name="圆角矩形 27"/>
            <p:cNvSpPr/>
            <p:nvPr/>
          </p:nvSpPr>
          <p:spPr>
            <a:xfrm>
              <a:off x="971600" y="1916832"/>
              <a:ext cx="5472608" cy="108012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Normal</a:t>
              </a:r>
            </a:p>
            <a:p>
              <a:pPr algn="ctr"/>
              <a:endParaRPr lang="en-US" altLang="zh-CN" dirty="0" smtClean="0"/>
            </a:p>
            <a:p>
              <a:pPr algn="ctr"/>
              <a:endParaRPr lang="zh-CN" altLang="en-US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2483768" y="2420888"/>
              <a:ext cx="576064" cy="4320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0000"/>
                  </a:solidFill>
                </a:rPr>
                <a:t>B8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907704" y="2420888"/>
              <a:ext cx="576064" cy="43204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0000"/>
                  </a:solidFill>
                </a:rPr>
                <a:t>G8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331640" y="2420888"/>
              <a:ext cx="576064" cy="43204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0000"/>
                  </a:solidFill>
                </a:rPr>
                <a:t>R8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</a:t>
            </a:r>
            <a:r>
              <a:rPr lang="zh-CN" altLang="en-US" dirty="0" smtClean="0"/>
              <a:t>后处理特效介绍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855788"/>
            <a:ext cx="3096592" cy="4310062"/>
          </a:xfrm>
        </p:spPr>
        <p:txBody>
          <a:bodyPr/>
          <a:lstStyle/>
          <a:p>
            <a:r>
              <a:rPr lang="zh-CN" altLang="en-US" dirty="0" smtClean="0"/>
              <a:t>示例：全屏泛光特效的处理流程：</a:t>
            </a:r>
            <a:endParaRPr lang="zh-CN" altLang="en-US" dirty="0"/>
          </a:p>
        </p:txBody>
      </p:sp>
      <p:pic>
        <p:nvPicPr>
          <p:cNvPr id="196610" name="Picture 2" descr="http://images.cnblogs.com/cnblogs_com/kenkao/189464/r_Bloom%e6%b5%81%e7%a8%8b%e5%9b%b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1700808"/>
            <a:ext cx="5381625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2.5 </a:t>
            </a:r>
            <a:r>
              <a:rPr lang="zh-CN" altLang="en-US" dirty="0" smtClean="0"/>
              <a:t>更加拥挤不堪的</a:t>
            </a:r>
            <a:r>
              <a:rPr lang="en-US" altLang="zh-CN" dirty="0" err="1" smtClean="0"/>
              <a:t>Gbuffer</a:t>
            </a:r>
            <a:endParaRPr lang="zh-CN" altLang="en-US" dirty="0"/>
          </a:p>
        </p:txBody>
      </p:sp>
      <p:pic>
        <p:nvPicPr>
          <p:cNvPr id="4" name="内容占位符 3" descr="image05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719323" y="1855788"/>
            <a:ext cx="5581530" cy="43100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2.5 </a:t>
            </a:r>
            <a:r>
              <a:rPr lang="zh-CN" altLang="en-US" dirty="0" smtClean="0"/>
              <a:t>更加拥挤不堪的</a:t>
            </a:r>
            <a:r>
              <a:rPr lang="en-US" altLang="zh-CN" dirty="0" err="1" smtClean="0"/>
              <a:t>Gbuffer</a:t>
            </a:r>
            <a:endParaRPr lang="zh-CN" altLang="en-US" dirty="0"/>
          </a:p>
        </p:txBody>
      </p:sp>
      <p:pic>
        <p:nvPicPr>
          <p:cNvPr id="4" name="内容占位符 3" descr="image06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719323" y="1855788"/>
            <a:ext cx="5581530" cy="43100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2.5 </a:t>
            </a:r>
            <a:r>
              <a:rPr lang="zh-CN" altLang="en-US" dirty="0" smtClean="0"/>
              <a:t>更加拥挤不堪的</a:t>
            </a:r>
            <a:r>
              <a:rPr lang="en-US" altLang="zh-CN" dirty="0" err="1" smtClean="0"/>
              <a:t>Gbuffer</a:t>
            </a:r>
            <a:endParaRPr lang="zh-CN" altLang="en-US" dirty="0"/>
          </a:p>
        </p:txBody>
      </p:sp>
      <p:pic>
        <p:nvPicPr>
          <p:cNvPr id="4" name="内容占位符 3" descr="image07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719323" y="1855788"/>
            <a:ext cx="5581530" cy="43100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 </a:t>
            </a:r>
            <a:r>
              <a:rPr lang="zh-CN" altLang="en-US" dirty="0" smtClean="0"/>
              <a:t>大光源与小光源的优化</a:t>
            </a:r>
            <a:endParaRPr lang="zh-CN" altLang="en-US" dirty="0"/>
          </a:p>
        </p:txBody>
      </p:sp>
      <p:pic>
        <p:nvPicPr>
          <p:cNvPr id="6" name="内容占位符 5" descr="deferred_lighting_opt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71600" y="1772816"/>
            <a:ext cx="6480720" cy="447059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 </a:t>
            </a:r>
            <a:r>
              <a:rPr lang="zh-CN" altLang="en-US" dirty="0" smtClean="0"/>
              <a:t>大光源与小光源的优化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772816"/>
            <a:ext cx="5572125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 </a:t>
            </a:r>
            <a:r>
              <a:rPr lang="zh-CN" altLang="en-US" dirty="0" smtClean="0"/>
              <a:t>大光源与小光源的优化</a:t>
            </a:r>
            <a:endParaRPr lang="zh-CN" altLang="en-US" dirty="0"/>
          </a:p>
        </p:txBody>
      </p:sp>
      <p:pic>
        <p:nvPicPr>
          <p:cNvPr id="4" name="内容占位符 3" descr="deferred_lighting_opt0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71600" y="1772816"/>
            <a:ext cx="6192688" cy="454463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2.6 </a:t>
            </a:r>
            <a:r>
              <a:rPr lang="zh-CN" altLang="en-US" dirty="0" smtClean="0"/>
              <a:t>大光源与小光源的优化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大小光源的定义：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大光源：估算占据屏幕像素超过</a:t>
            </a:r>
            <a:r>
              <a:rPr lang="en-US" altLang="zh-CN" dirty="0" smtClean="0"/>
              <a:t>75%</a:t>
            </a:r>
            <a:r>
              <a:rPr lang="zh-CN" altLang="en-US" dirty="0" smtClean="0"/>
              <a:t>的光源；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小光源：小与</a:t>
            </a:r>
            <a:r>
              <a:rPr lang="en-US" altLang="zh-CN" dirty="0" smtClean="0"/>
              <a:t>75%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每个光源一个全屏</a:t>
            </a:r>
            <a:r>
              <a:rPr lang="en-US" altLang="zh-CN" dirty="0" smtClean="0"/>
              <a:t>Pass</a:t>
            </a:r>
            <a:r>
              <a:rPr lang="zh-CN" altLang="en-US" dirty="0" smtClean="0"/>
              <a:t>太过浪费；</a:t>
            </a:r>
            <a:endParaRPr lang="en-US" altLang="zh-CN" dirty="0" smtClean="0"/>
          </a:p>
          <a:p>
            <a:r>
              <a:rPr lang="zh-CN" altLang="en-US" dirty="0" smtClean="0"/>
              <a:t>对于小光源，使用</a:t>
            </a:r>
            <a:r>
              <a:rPr lang="en-US" altLang="zh-CN" dirty="0" smtClean="0"/>
              <a:t>Stencil Cull</a:t>
            </a:r>
            <a:r>
              <a:rPr lang="zh-CN" altLang="en-US" dirty="0" smtClean="0"/>
              <a:t>进行裁剪；</a:t>
            </a:r>
            <a:endParaRPr lang="en-US" altLang="zh-CN" dirty="0" smtClean="0"/>
          </a:p>
          <a:p>
            <a:r>
              <a:rPr lang="zh-CN" altLang="en-US" dirty="0" smtClean="0"/>
              <a:t>对于大光源，使用多光源合并</a:t>
            </a:r>
            <a:r>
              <a:rPr lang="en-US" altLang="zh-CN" dirty="0" smtClean="0"/>
              <a:t>Pass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 </a:t>
            </a:r>
            <a:r>
              <a:rPr lang="zh-CN" altLang="en-US" dirty="0" smtClean="0"/>
              <a:t>大光源与小光源的优化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大光源如何优化：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合并</a:t>
            </a:r>
            <a:r>
              <a:rPr lang="en-US" altLang="zh-CN" dirty="0" smtClean="0"/>
              <a:t>PASS</a:t>
            </a:r>
          </a:p>
          <a:p>
            <a:pPr lvl="1"/>
            <a:r>
              <a:rPr lang="zh-CN" altLang="en-US" dirty="0" smtClean="0"/>
              <a:t>减少</a:t>
            </a:r>
            <a:r>
              <a:rPr lang="en-US" altLang="zh-CN" dirty="0" smtClean="0"/>
              <a:t>DP</a:t>
            </a:r>
            <a:r>
              <a:rPr lang="zh-CN" altLang="en-US" dirty="0" smtClean="0"/>
              <a:t>数目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减少</a:t>
            </a:r>
            <a:r>
              <a:rPr lang="en-US" altLang="zh-CN" dirty="0" err="1" smtClean="0"/>
              <a:t>Gbuffer</a:t>
            </a:r>
            <a:r>
              <a:rPr lang="zh-CN" altLang="en-US" dirty="0" smtClean="0"/>
              <a:t>的采样次数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 </a:t>
            </a:r>
            <a:r>
              <a:rPr lang="zh-CN" altLang="en-US" dirty="0" smtClean="0"/>
              <a:t>大光源与小光源的优化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Stencil-Cull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构造光源几何体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使用计算光照的后处理</a:t>
            </a:r>
            <a:r>
              <a:rPr lang="en-US" altLang="zh-CN" dirty="0" err="1" smtClean="0"/>
              <a:t>shader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按照算法提交</a:t>
            </a:r>
            <a:r>
              <a:rPr lang="en-US" altLang="zh-CN" dirty="0" smtClean="0"/>
              <a:t>DP</a:t>
            </a:r>
          </a:p>
          <a:p>
            <a:pPr lvl="1"/>
            <a:r>
              <a:rPr lang="zh-CN" altLang="en-US" dirty="0" smtClean="0"/>
              <a:t>只有受到光照影响范围内的像素点才会执行绘制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 </a:t>
            </a:r>
            <a:r>
              <a:rPr lang="zh-CN" altLang="en-US" dirty="0" smtClean="0"/>
              <a:t>大光源与小光源的优化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Stencil Cull</a:t>
            </a:r>
            <a:r>
              <a:rPr lang="zh-CN" altLang="en-US" dirty="0" smtClean="0"/>
              <a:t>算法：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构造灯光的光照体，确保一定是凸多边形；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清空</a:t>
            </a:r>
            <a:r>
              <a:rPr lang="en-US" altLang="zh-CN" dirty="0" smtClean="0"/>
              <a:t>Stencil-buffer</a:t>
            </a:r>
            <a:r>
              <a:rPr lang="zh-CN" altLang="en-US" dirty="0" smtClean="0"/>
              <a:t>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Pass1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只渲染正面（</a:t>
            </a:r>
            <a:r>
              <a:rPr lang="en-US" altLang="zh-CN" dirty="0" smtClean="0"/>
              <a:t>CW</a:t>
            </a:r>
            <a:r>
              <a:rPr lang="zh-CN" altLang="en-US" dirty="0" smtClean="0"/>
              <a:t>），禁用颜色输出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z-write</a:t>
            </a:r>
            <a:r>
              <a:rPr lang="zh-CN" altLang="en-US" dirty="0" smtClean="0"/>
              <a:t>关闭，</a:t>
            </a:r>
            <a:r>
              <a:rPr lang="en-US" altLang="zh-CN" dirty="0" smtClean="0"/>
              <a:t> z-function: Less/Equal</a:t>
            </a:r>
          </a:p>
          <a:p>
            <a:pPr lvl="2"/>
            <a:r>
              <a:rPr lang="en-US" altLang="zh-CN" dirty="0" smtClean="0"/>
              <a:t>z-failed</a:t>
            </a:r>
            <a:r>
              <a:rPr lang="zh-CN" altLang="en-US" dirty="0" smtClean="0"/>
              <a:t>时向</a:t>
            </a:r>
            <a:r>
              <a:rPr lang="en-US" altLang="zh-CN" dirty="0" smtClean="0"/>
              <a:t>stencil-buffer</a:t>
            </a:r>
            <a:r>
              <a:rPr lang="zh-CN" altLang="en-US" dirty="0" smtClean="0"/>
              <a:t>写入非</a:t>
            </a:r>
            <a:r>
              <a:rPr lang="en-US" altLang="zh-CN" dirty="0" smtClean="0"/>
              <a:t>0</a:t>
            </a:r>
            <a:r>
              <a:rPr lang="zh-CN" altLang="en-US" dirty="0" smtClean="0"/>
              <a:t>值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stencil-test</a:t>
            </a:r>
            <a:r>
              <a:rPr lang="zh-CN" altLang="en-US" dirty="0" smtClean="0"/>
              <a:t>的结果不改变</a:t>
            </a:r>
            <a:r>
              <a:rPr lang="en-US" altLang="zh-CN" dirty="0" smtClean="0"/>
              <a:t>stencil-buffer;</a:t>
            </a:r>
          </a:p>
          <a:p>
            <a:pPr lvl="1"/>
            <a:r>
              <a:rPr lang="en-US" altLang="zh-CN" dirty="0" smtClean="0"/>
              <a:t>Pass2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只渲染背面（</a:t>
            </a:r>
            <a:r>
              <a:rPr lang="en-US" altLang="zh-CN" dirty="0" smtClean="0"/>
              <a:t>CCW</a:t>
            </a:r>
            <a:r>
              <a:rPr lang="zh-CN" altLang="en-US" dirty="0" smtClean="0"/>
              <a:t>），开启颜色输出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z-write</a:t>
            </a:r>
            <a:r>
              <a:rPr lang="zh-CN" altLang="en-US" dirty="0" smtClean="0"/>
              <a:t>关闭，</a:t>
            </a:r>
            <a:r>
              <a:rPr lang="en-US" altLang="zh-CN" dirty="0" smtClean="0"/>
              <a:t>z-function: Greater/Equal</a:t>
            </a:r>
          </a:p>
          <a:p>
            <a:pPr lvl="2"/>
            <a:r>
              <a:rPr lang="en-US" altLang="zh-CN" dirty="0" smtClean="0"/>
              <a:t>Stencil-function: Equal, Stencil-ref: 0</a:t>
            </a:r>
          </a:p>
          <a:p>
            <a:pPr lvl="2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</a:t>
            </a:r>
            <a:r>
              <a:rPr lang="zh-CN" altLang="en-US" dirty="0" smtClean="0"/>
              <a:t>后处理特效介绍</a:t>
            </a:r>
            <a:endParaRPr lang="zh-CN" altLang="en-US" dirty="0"/>
          </a:p>
        </p:txBody>
      </p:sp>
      <p:pic>
        <p:nvPicPr>
          <p:cNvPr id="4" name="内容占位符 3" descr="VL_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2060848"/>
            <a:ext cx="8159546" cy="3600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 </a:t>
            </a:r>
            <a:r>
              <a:rPr lang="zh-CN" altLang="en-US" dirty="0" smtClean="0"/>
              <a:t>大光源与小光源的优化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14488"/>
            <a:ext cx="8534400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 </a:t>
            </a:r>
            <a:r>
              <a:rPr lang="zh-CN" altLang="en-US" dirty="0" smtClean="0"/>
              <a:t>大光源与小光源的优化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714488"/>
            <a:ext cx="8753475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 </a:t>
            </a:r>
            <a:r>
              <a:rPr lang="zh-CN" altLang="en-US" dirty="0" smtClean="0"/>
              <a:t>大光源与小光源的优化</a:t>
            </a:r>
            <a:endParaRPr lang="zh-CN" altLang="en-US" dirty="0"/>
          </a:p>
        </p:txBody>
      </p:sp>
      <p:pic>
        <p:nvPicPr>
          <p:cNvPr id="4" name="内容占位符 3" descr="lighting_diagram1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259294" y="2385422"/>
            <a:ext cx="6501588" cy="325079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 </a:t>
            </a:r>
            <a:r>
              <a:rPr lang="zh-CN" altLang="en-US" dirty="0" smtClean="0"/>
              <a:t>大光源与小光源的优化</a:t>
            </a:r>
            <a:endParaRPr lang="zh-CN" altLang="en-US" dirty="0"/>
          </a:p>
        </p:txBody>
      </p:sp>
      <p:sp>
        <p:nvSpPr>
          <p:cNvPr id="5" name="流程图: 数据 4"/>
          <p:cNvSpPr/>
          <p:nvPr/>
        </p:nvSpPr>
        <p:spPr>
          <a:xfrm>
            <a:off x="0" y="2852936"/>
            <a:ext cx="1440160" cy="72008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光源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流程图: 决策 5"/>
          <p:cNvSpPr/>
          <p:nvPr/>
        </p:nvSpPr>
        <p:spPr>
          <a:xfrm>
            <a:off x="1907704" y="2564904"/>
            <a:ext cx="2016224" cy="122413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估算屏幕覆盖率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流程图: 过程 6"/>
          <p:cNvSpPr/>
          <p:nvPr/>
        </p:nvSpPr>
        <p:spPr>
          <a:xfrm>
            <a:off x="4283968" y="1628800"/>
            <a:ext cx="1368152" cy="7200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大光源队列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流程图: 过程 7"/>
          <p:cNvSpPr/>
          <p:nvPr/>
        </p:nvSpPr>
        <p:spPr>
          <a:xfrm>
            <a:off x="4283968" y="4509120"/>
            <a:ext cx="1368152" cy="64807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Stencil-Cull</a:t>
            </a:r>
            <a:r>
              <a:rPr lang="zh-CN" altLang="en-US" dirty="0" smtClean="0">
                <a:solidFill>
                  <a:schemeClr val="tx1"/>
                </a:solidFill>
              </a:rPr>
              <a:t>方式渲染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接箭头连接符 9"/>
          <p:cNvCxnSpPr>
            <a:stCxn id="5" idx="5"/>
            <a:endCxn id="6" idx="1"/>
          </p:cNvCxnSpPr>
          <p:nvPr/>
        </p:nvCxnSpPr>
        <p:spPr>
          <a:xfrm flipV="1">
            <a:off x="1296144" y="3176972"/>
            <a:ext cx="611560" cy="360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0"/>
            <a:endCxn id="7" idx="1"/>
          </p:cNvCxnSpPr>
          <p:nvPr/>
        </p:nvCxnSpPr>
        <p:spPr>
          <a:xfrm rot="5400000" flipH="1" flipV="1">
            <a:off x="3311860" y="1592796"/>
            <a:ext cx="576064" cy="1368152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6" idx="2"/>
            <a:endCxn id="8" idx="1"/>
          </p:cNvCxnSpPr>
          <p:nvPr/>
        </p:nvCxnSpPr>
        <p:spPr>
          <a:xfrm rot="16200000" flipH="1">
            <a:off x="3077834" y="3627022"/>
            <a:ext cx="1044116" cy="1368152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流程图: 决策 18"/>
          <p:cNvSpPr/>
          <p:nvPr/>
        </p:nvSpPr>
        <p:spPr>
          <a:xfrm>
            <a:off x="6300192" y="1196752"/>
            <a:ext cx="2520280" cy="151216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单</a:t>
            </a:r>
            <a:r>
              <a:rPr lang="en-US" altLang="zh-CN" dirty="0" smtClean="0">
                <a:solidFill>
                  <a:schemeClr val="tx1"/>
                </a:solidFill>
              </a:rPr>
              <a:t>PASS</a:t>
            </a:r>
            <a:r>
              <a:rPr lang="zh-CN" altLang="en-US" dirty="0" smtClean="0">
                <a:solidFill>
                  <a:schemeClr val="tx1"/>
                </a:solidFill>
              </a:rPr>
              <a:t>最大光源数目，或完成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接箭头连接符 19"/>
          <p:cNvCxnSpPr>
            <a:stCxn id="7" idx="3"/>
            <a:endCxn id="19" idx="1"/>
          </p:cNvCxnSpPr>
          <p:nvPr/>
        </p:nvCxnSpPr>
        <p:spPr>
          <a:xfrm flipV="1">
            <a:off x="5652120" y="1952836"/>
            <a:ext cx="648072" cy="360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流程图: 过程 23"/>
          <p:cNvSpPr/>
          <p:nvPr/>
        </p:nvSpPr>
        <p:spPr>
          <a:xfrm>
            <a:off x="6876256" y="3068960"/>
            <a:ext cx="1368152" cy="7200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提交灯光</a:t>
            </a:r>
            <a:r>
              <a:rPr lang="en-US" altLang="zh-CN" dirty="0" smtClean="0">
                <a:solidFill>
                  <a:schemeClr val="tx1"/>
                </a:solidFill>
              </a:rPr>
              <a:t>PASS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5" name="直接箭头连接符 24"/>
          <p:cNvCxnSpPr>
            <a:stCxn id="19" idx="2"/>
            <a:endCxn id="24" idx="0"/>
          </p:cNvCxnSpPr>
          <p:nvPr/>
        </p:nvCxnSpPr>
        <p:spPr>
          <a:xfrm>
            <a:off x="7560332" y="2708920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2.7 </a:t>
            </a:r>
            <a:r>
              <a:rPr lang="zh-CN" altLang="en-US" dirty="0" smtClean="0"/>
              <a:t>更丰富的材质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延迟渲染能够处理大量标准光源；</a:t>
            </a:r>
            <a:endParaRPr lang="en-US" altLang="zh-CN" dirty="0" smtClean="0"/>
          </a:p>
          <a:p>
            <a:r>
              <a:rPr lang="en-US" altLang="zh-CN" dirty="0" err="1" smtClean="0"/>
              <a:t>Gbuffer</a:t>
            </a:r>
            <a:r>
              <a:rPr lang="zh-CN" altLang="en-US" dirty="0" smtClean="0"/>
              <a:t>有限，无法储存足够的材质信息；</a:t>
            </a:r>
            <a:endParaRPr lang="en-US" altLang="zh-CN" dirty="0" smtClean="0"/>
          </a:p>
          <a:p>
            <a:r>
              <a:rPr lang="zh-CN" altLang="en-US" dirty="0" smtClean="0"/>
              <a:t>对于特殊的光源材质支持不足；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2.7 </a:t>
            </a:r>
            <a:r>
              <a:rPr lang="zh-CN" altLang="en-US" dirty="0" smtClean="0"/>
              <a:t>更丰富的材质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伪次表面散射</a:t>
            </a:r>
            <a:r>
              <a:rPr lang="en-US" altLang="zh-CN" dirty="0" smtClean="0"/>
              <a:t>-</a:t>
            </a:r>
            <a:r>
              <a:rPr lang="zh-CN" altLang="en-US" dirty="0" smtClean="0"/>
              <a:t>皮肤材质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1428736"/>
            <a:ext cx="2722740" cy="5086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844" y="4500570"/>
            <a:ext cx="5729761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2420888"/>
            <a:ext cx="5422318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3429000"/>
            <a:ext cx="540060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2.7 </a:t>
            </a:r>
            <a:r>
              <a:rPr lang="zh-CN" altLang="en-US" dirty="0" smtClean="0"/>
              <a:t>更丰富的材质</a:t>
            </a:r>
            <a:endParaRPr lang="zh-CN" altLang="en-US" dirty="0"/>
          </a:p>
        </p:txBody>
      </p:sp>
      <p:pic>
        <p:nvPicPr>
          <p:cNvPr id="4" name="内容占位符 3" descr="deferred_lighting_material_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75656" y="1628800"/>
            <a:ext cx="5112568" cy="482787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2.7 </a:t>
            </a:r>
            <a:r>
              <a:rPr lang="zh-CN" altLang="en-US" dirty="0" smtClean="0"/>
              <a:t>更丰富的材质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方案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en-US" altLang="zh-CN" dirty="0" smtClean="0"/>
              <a:t>Material ID</a:t>
            </a:r>
          </a:p>
          <a:p>
            <a:pPr lvl="1"/>
            <a:r>
              <a:rPr lang="zh-CN" altLang="en-US" dirty="0" smtClean="0"/>
              <a:t>需要一个通道来记录材质的</a:t>
            </a:r>
            <a:r>
              <a:rPr lang="en-US" altLang="zh-CN" dirty="0" smtClean="0"/>
              <a:t>ID</a:t>
            </a:r>
            <a:r>
              <a:rPr lang="zh-CN" altLang="en-US" dirty="0" smtClean="0"/>
              <a:t>属性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在光照处理中需要有大量的动态分支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smtClean="0"/>
              <a:t>DX9</a:t>
            </a:r>
            <a:r>
              <a:rPr lang="zh-CN" altLang="en-US" dirty="0" smtClean="0"/>
              <a:t>中实现很麻烦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2.7 </a:t>
            </a:r>
            <a:r>
              <a:rPr lang="zh-CN" altLang="en-US" dirty="0" smtClean="0"/>
              <a:t>更丰富的材质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方案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：打包材质参数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皮肤材质需要储存皮肤暗部的颜色信息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Depth</a:t>
            </a:r>
            <a:r>
              <a:rPr lang="zh-CN" altLang="en-US" dirty="0" smtClean="0"/>
              <a:t>纹理使用的</a:t>
            </a:r>
            <a:r>
              <a:rPr lang="en-US" altLang="zh-CN" dirty="0" smtClean="0"/>
              <a:t>R32F</a:t>
            </a:r>
            <a:r>
              <a:rPr lang="zh-CN" altLang="en-US" dirty="0" smtClean="0"/>
              <a:t>，可以换成</a:t>
            </a:r>
            <a:r>
              <a:rPr lang="en-US" altLang="zh-CN" dirty="0" smtClean="0"/>
              <a:t>R32G32F</a:t>
            </a:r>
            <a:r>
              <a:rPr lang="zh-CN" altLang="en-US" dirty="0" smtClean="0"/>
              <a:t>，并将颜色信息打包入</a:t>
            </a:r>
            <a:r>
              <a:rPr lang="en-US" altLang="zh-CN" dirty="0" smtClean="0"/>
              <a:t>G32F</a:t>
            </a:r>
            <a:r>
              <a:rPr lang="zh-CN" altLang="en-US" dirty="0" smtClean="0"/>
              <a:t>通道中：</a:t>
            </a:r>
          </a:p>
          <a:p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42844" y="4000504"/>
            <a:ext cx="4714908" cy="192882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/>
              <a:t>float PR = min(R, 0.998f) ;</a:t>
            </a:r>
          </a:p>
          <a:p>
            <a:r>
              <a:rPr lang="en-US" altLang="zh-CN" sz="2000" dirty="0" smtClean="0"/>
              <a:t>float PG = floor(256 * min(G, 0.998f));</a:t>
            </a:r>
          </a:p>
          <a:p>
            <a:r>
              <a:rPr lang="en-US" altLang="zh-CN" sz="2000" dirty="0" smtClean="0"/>
              <a:t>float PB = 256 * floor(256 * min(B, 0.998f));</a:t>
            </a:r>
          </a:p>
          <a:p>
            <a:r>
              <a:rPr lang="en-US" altLang="zh-CN" sz="2000" dirty="0" smtClean="0"/>
              <a:t>float value = PR + PG + PB;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286380" y="4000504"/>
            <a:ext cx="3643338" cy="192882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/>
              <a:t>float R = </a:t>
            </a:r>
            <a:r>
              <a:rPr lang="en-US" altLang="zh-CN" sz="2000" dirty="0" err="1" smtClean="0"/>
              <a:t>fmod</a:t>
            </a:r>
            <a:r>
              <a:rPr lang="en-US" altLang="zh-CN" sz="2000" dirty="0" smtClean="0"/>
              <a:t>(Value, 1.0f);</a:t>
            </a:r>
          </a:p>
          <a:p>
            <a:r>
              <a:rPr lang="en-US" altLang="zh-CN" sz="2000" dirty="0" smtClean="0"/>
              <a:t>float G = </a:t>
            </a:r>
            <a:r>
              <a:rPr lang="en-US" altLang="zh-CN" sz="2000" dirty="0" err="1" smtClean="0"/>
              <a:t>fmod</a:t>
            </a:r>
            <a:r>
              <a:rPr lang="en-US" altLang="zh-CN" sz="2000" dirty="0" smtClean="0"/>
              <a:t>(Value, 256.f) / 255.f;</a:t>
            </a:r>
          </a:p>
          <a:p>
            <a:r>
              <a:rPr lang="en-US" altLang="zh-CN" sz="2000" dirty="0" smtClean="0"/>
              <a:t>float B = (Value - 256) / 65280.f;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475656" y="3284984"/>
            <a:ext cx="5472608" cy="1080120"/>
            <a:chOff x="971600" y="2924944"/>
            <a:chExt cx="5472608" cy="1080120"/>
          </a:xfrm>
        </p:grpSpPr>
        <p:grpSp>
          <p:nvGrpSpPr>
            <p:cNvPr id="7" name="组合 6"/>
            <p:cNvGrpSpPr/>
            <p:nvPr/>
          </p:nvGrpSpPr>
          <p:grpSpPr>
            <a:xfrm>
              <a:off x="971600" y="2924944"/>
              <a:ext cx="5472608" cy="1080120"/>
              <a:chOff x="971600" y="1916832"/>
              <a:chExt cx="5472608" cy="1080120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971600" y="1916832"/>
                <a:ext cx="5472608" cy="1080120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Depth</a:t>
                </a:r>
              </a:p>
              <a:p>
                <a:pPr algn="ctr"/>
                <a:endParaRPr lang="en-US" altLang="zh-CN" dirty="0" smtClean="0"/>
              </a:p>
              <a:p>
                <a:pPr algn="ctr"/>
                <a:endParaRPr lang="zh-CN" altLang="en-US" dirty="0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331640" y="2420888"/>
                <a:ext cx="2304256" cy="43204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rgbClr val="FF0000"/>
                    </a:solidFill>
                  </a:rPr>
                  <a:t>Depth32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3707904" y="3429000"/>
              <a:ext cx="2304256" cy="43204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0000"/>
                  </a:solidFill>
                </a:rPr>
                <a:t>Subsurface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2.7 </a:t>
            </a:r>
            <a:r>
              <a:rPr lang="zh-CN" altLang="en-US" dirty="0" smtClean="0"/>
              <a:t>更丰富的材质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打包方案的问题：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额外占用一个通道；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打包解包的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开销成本；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纹理必须使用最近点采样；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</a:t>
            </a:r>
            <a:r>
              <a:rPr lang="zh-CN" altLang="en-US" dirty="0" smtClean="0"/>
              <a:t>后处理框架的问题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提问：后处理有哪些种类？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HDR</a:t>
            </a:r>
            <a:r>
              <a:rPr lang="zh-CN" altLang="en-US" dirty="0" smtClean="0"/>
              <a:t>（全屏泛光）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体积光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运动模糊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景深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空间扭曲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延迟光照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……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2.7 </a:t>
            </a:r>
            <a:r>
              <a:rPr lang="zh-CN" altLang="en-US" dirty="0" smtClean="0"/>
              <a:t>更丰富的材质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14354"/>
          </a:xfrm>
        </p:spPr>
        <p:txBody>
          <a:bodyPr/>
          <a:lstStyle/>
          <a:p>
            <a:r>
              <a:rPr lang="zh-CN" altLang="en-US" dirty="0" smtClean="0"/>
              <a:t>方案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：单独绘制特殊材质物体</a:t>
            </a:r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4" name="图示 3"/>
          <p:cNvGraphicFramePr/>
          <p:nvPr/>
        </p:nvGraphicFramePr>
        <p:xfrm>
          <a:off x="1285852" y="221455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3.Alpha</a:t>
            </a:r>
            <a:r>
              <a:rPr lang="zh-CN" altLang="en-US" dirty="0" smtClean="0"/>
              <a:t>与</a:t>
            </a:r>
            <a:r>
              <a:rPr lang="en-US" altLang="zh-CN" dirty="0" smtClean="0"/>
              <a:t>Z</a:t>
            </a:r>
            <a:r>
              <a:rPr lang="zh-CN" altLang="en-US" dirty="0" smtClean="0"/>
              <a:t>之间的故事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Alpha</a:t>
            </a:r>
            <a:r>
              <a:rPr lang="zh-CN" altLang="en-US" dirty="0" smtClean="0"/>
              <a:t>与排序</a:t>
            </a:r>
            <a:endParaRPr lang="en-US" altLang="zh-CN" dirty="0" smtClean="0"/>
          </a:p>
          <a:p>
            <a:r>
              <a:rPr lang="en-US" altLang="zh-CN" dirty="0" smtClean="0"/>
              <a:t>Alpha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</a:t>
            </a:r>
            <a:r>
              <a:rPr lang="zh-CN" altLang="en-US" dirty="0" smtClean="0"/>
              <a:t>效果与深度</a:t>
            </a:r>
            <a:endParaRPr lang="en-US" altLang="zh-CN" dirty="0" smtClean="0"/>
          </a:p>
          <a:p>
            <a:r>
              <a:rPr lang="zh-CN" altLang="en-US" dirty="0" smtClean="0"/>
              <a:t>例子：半透明人物塑像</a:t>
            </a:r>
            <a:endParaRPr lang="en-US" altLang="zh-CN" dirty="0" smtClean="0"/>
          </a:p>
          <a:p>
            <a:r>
              <a:rPr lang="zh-CN" altLang="en-US" dirty="0" smtClean="0"/>
              <a:t>例子：头发渲染</a:t>
            </a:r>
            <a:endParaRPr lang="en-US" altLang="zh-CN" dirty="0" smtClean="0"/>
          </a:p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Alpha</a:t>
            </a:r>
            <a:r>
              <a:rPr lang="zh-CN" altLang="en-US" dirty="0" smtClean="0"/>
              <a:t>与排序</a:t>
            </a:r>
            <a:endParaRPr lang="zh-CN" altLang="en-US" dirty="0"/>
          </a:p>
        </p:txBody>
      </p:sp>
      <p:pic>
        <p:nvPicPr>
          <p:cNvPr id="4" name="内容占位符 3" descr="alpha-standard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36713" y="1855788"/>
            <a:ext cx="5746749" cy="43100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Alpha</a:t>
            </a:r>
            <a:r>
              <a:rPr lang="zh-CN" altLang="en-US" dirty="0" smtClean="0"/>
              <a:t>与排序</a:t>
            </a:r>
            <a:endParaRPr lang="zh-CN" altLang="en-US" dirty="0"/>
          </a:p>
        </p:txBody>
      </p:sp>
      <p:pic>
        <p:nvPicPr>
          <p:cNvPr id="4" name="内容占位符 3" descr="alpha-standard0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36713" y="1855788"/>
            <a:ext cx="5746749" cy="43100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Alpha</a:t>
            </a:r>
            <a:r>
              <a:rPr lang="zh-CN" altLang="en-US" dirty="0" smtClean="0"/>
              <a:t>与排序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3528" y="2636912"/>
            <a:ext cx="853310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问题：为什么使用半透明绘</a:t>
            </a:r>
            <a:endParaRPr lang="en-US" altLang="zh-CN" sz="54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r>
              <a:rPr lang="zh-CN" alt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制先后顺序会影响结果，</a:t>
            </a:r>
            <a:endParaRPr lang="en-US" altLang="zh-CN" sz="54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r>
              <a:rPr lang="zh-CN" alt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但全透明不会？</a:t>
            </a:r>
            <a:endParaRPr lang="zh-CN" alt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Alpha</a:t>
            </a:r>
            <a:r>
              <a:rPr lang="zh-CN" altLang="en-US" dirty="0" smtClean="0"/>
              <a:t>与排序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700808"/>
            <a:ext cx="6336704" cy="452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Alpha</a:t>
            </a:r>
            <a:r>
              <a:rPr lang="zh-CN" altLang="en-US" dirty="0" smtClean="0"/>
              <a:t>与排序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00808"/>
            <a:ext cx="7272808" cy="4736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Alpha</a:t>
            </a:r>
            <a:r>
              <a:rPr lang="zh-CN" altLang="en-US" dirty="0" smtClean="0"/>
              <a:t>与排序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844824"/>
            <a:ext cx="7488832" cy="4676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Alpha</a:t>
            </a:r>
            <a:r>
              <a:rPr lang="zh-CN" altLang="en-US" dirty="0" smtClean="0"/>
              <a:t>与排序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855788"/>
            <a:ext cx="8229600" cy="2941364"/>
          </a:xfrm>
        </p:spPr>
        <p:txBody>
          <a:bodyPr/>
          <a:lstStyle/>
          <a:p>
            <a:r>
              <a:rPr lang="zh-CN" altLang="en-US" dirty="0" smtClean="0"/>
              <a:t>对于不透明物体，从前往后绘制是有效率的选择；</a:t>
            </a:r>
            <a:endParaRPr lang="en-US" altLang="zh-CN" dirty="0" smtClean="0"/>
          </a:p>
          <a:p>
            <a:r>
              <a:rPr lang="zh-CN" altLang="en-US" dirty="0" smtClean="0"/>
              <a:t>对于半透明物体，仍然需要依靠画家算法来进行正确的绘制。</a:t>
            </a:r>
            <a:endParaRPr lang="en-US" altLang="zh-CN" dirty="0" smtClean="0"/>
          </a:p>
          <a:p>
            <a:r>
              <a:rPr lang="zh-CN" altLang="en-US" dirty="0" smtClean="0"/>
              <a:t>画家算法会碰到各种难题：</a:t>
            </a:r>
            <a:endParaRPr lang="zh-CN" altLang="en-US" dirty="0"/>
          </a:p>
        </p:txBody>
      </p:sp>
      <p:pic>
        <p:nvPicPr>
          <p:cNvPr id="5" name="图片 4" descr="depth_sort163370833319304500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4797152"/>
            <a:ext cx="2647950" cy="876300"/>
          </a:xfrm>
          <a:prstGeom prst="rect">
            <a:avLst/>
          </a:prstGeom>
        </p:spPr>
      </p:pic>
      <p:pic>
        <p:nvPicPr>
          <p:cNvPr id="6" name="图片 5" descr="depth_sort263370833319320125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1920" y="4797152"/>
            <a:ext cx="2095500" cy="914400"/>
          </a:xfrm>
          <a:prstGeom prst="rect">
            <a:avLst/>
          </a:prstGeom>
        </p:spPr>
      </p:pic>
      <p:pic>
        <p:nvPicPr>
          <p:cNvPr id="7" name="图片 6" descr="depth_sort363370833319351375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44208" y="4797152"/>
            <a:ext cx="1914525" cy="962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Alpha</a:t>
            </a:r>
            <a:r>
              <a:rPr lang="zh-CN" altLang="en-US" dirty="0" smtClean="0"/>
              <a:t>与排序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如何解决困难的</a:t>
            </a:r>
            <a:r>
              <a:rPr lang="en-US" altLang="zh-CN" dirty="0" smtClean="0"/>
              <a:t>Alpha</a:t>
            </a:r>
            <a:r>
              <a:rPr lang="zh-CN" altLang="en-US" dirty="0" smtClean="0"/>
              <a:t>排序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拆分模型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背面剔除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更换看起来错误不那么明显的贴图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让 多边形尽量凸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Q飞车">
  <a:themeElements>
    <a:clrScheme name="世界地图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世界地图">
      <a:majorFont>
        <a:latin typeface="Arial Rounded MT Bold"/>
        <a:ea typeface="黑体"/>
        <a:cs typeface=""/>
      </a:majorFont>
      <a:minorFont>
        <a:latin typeface="Arial Rounded MT Bold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世界地图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世界地图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世界地图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世界地图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世界地图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世界地图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世界地图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世界地图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世界地图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世界地图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世界地图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世界地图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世界地图_5">
  <a:themeElements>
    <a:clrScheme name="世界地图_5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世界地图_5">
      <a:majorFont>
        <a:latin typeface="Arial Rounded MT Bold"/>
        <a:ea typeface="黑体"/>
        <a:cs typeface=""/>
      </a:majorFont>
      <a:minorFont>
        <a:latin typeface="Arial Rounded MT Bold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世界地图_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世界地图_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世界地图_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世界地图_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世界地图_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世界地图_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世界地图_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世界地图_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世界地图_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世界地图_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世界地图_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世界地图_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QQ飞车</Template>
  <TotalTime>5326</TotalTime>
  <Words>3957</Words>
  <Application>Microsoft Office PowerPoint</Application>
  <PresentationFormat>全屏显示(4:3)</PresentationFormat>
  <Paragraphs>838</Paragraphs>
  <Slides>135</Slides>
  <Notes>57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135</vt:i4>
      </vt:variant>
    </vt:vector>
  </HeadingPairs>
  <TitlesOfParts>
    <vt:vector size="138" baseType="lpstr">
      <vt:lpstr>QQ飞车</vt:lpstr>
      <vt:lpstr>世界地图_5</vt:lpstr>
      <vt:lpstr>Office 主题</vt:lpstr>
      <vt:lpstr>Gamebryo渲染技术</vt:lpstr>
      <vt:lpstr>个人介绍</vt:lpstr>
      <vt:lpstr>提纲</vt:lpstr>
      <vt:lpstr>调查</vt:lpstr>
      <vt:lpstr>1. 后处理渲染技术</vt:lpstr>
      <vt:lpstr>1.1 后处理特效介绍</vt:lpstr>
      <vt:lpstr>1.1 后处理特效介绍</vt:lpstr>
      <vt:lpstr>1.1 后处理特效介绍</vt:lpstr>
      <vt:lpstr>1.2后处理框架的问题</vt:lpstr>
      <vt:lpstr>1.2后处理框架的问题</vt:lpstr>
      <vt:lpstr>1.2后处理框架的问题</vt:lpstr>
      <vt:lpstr>1.2后处理框架的问题</vt:lpstr>
      <vt:lpstr>1.3后处理渲染框架</vt:lpstr>
      <vt:lpstr>1.3后处理渲染框架</vt:lpstr>
      <vt:lpstr>1.3后处理渲染框架</vt:lpstr>
      <vt:lpstr>1.3后处理渲染框架</vt:lpstr>
      <vt:lpstr>1.3后处理渲染框架</vt:lpstr>
      <vt:lpstr>1.3后处理渲染框架</vt:lpstr>
      <vt:lpstr>1.3后处理渲染框架</vt:lpstr>
      <vt:lpstr>1.4 HDR</vt:lpstr>
      <vt:lpstr>1.4 HDR</vt:lpstr>
      <vt:lpstr>1.4 HDR</vt:lpstr>
      <vt:lpstr>1.2 HDR</vt:lpstr>
      <vt:lpstr>HDR过亮问题</vt:lpstr>
      <vt:lpstr>HDR过亮问题</vt:lpstr>
      <vt:lpstr>1.5体积光</vt:lpstr>
      <vt:lpstr>1.5体积光</vt:lpstr>
      <vt:lpstr>1.5体积光</vt:lpstr>
      <vt:lpstr>1.5体积光</vt:lpstr>
      <vt:lpstr>1.5体积光</vt:lpstr>
      <vt:lpstr>1.5体积光</vt:lpstr>
      <vt:lpstr>1.5体积光</vt:lpstr>
      <vt:lpstr>1.3体积光</vt:lpstr>
      <vt:lpstr>2.飞车中的延迟光照</vt:lpstr>
      <vt:lpstr>2.1基本光照模型</vt:lpstr>
      <vt:lpstr>2.1基本光照模型</vt:lpstr>
      <vt:lpstr>2.1基本光照模型</vt:lpstr>
      <vt:lpstr>2.1基本光照模型</vt:lpstr>
      <vt:lpstr>2.1基本光照模型</vt:lpstr>
      <vt:lpstr>2.1基本光照模型</vt:lpstr>
      <vt:lpstr>2.1基本光照模型</vt:lpstr>
      <vt:lpstr>2.2 延迟光照基本算法</vt:lpstr>
      <vt:lpstr>2.2 延迟光照基本算法</vt:lpstr>
      <vt:lpstr>2.2 延迟光照基本算法</vt:lpstr>
      <vt:lpstr>2.2 延迟光照基本算法</vt:lpstr>
      <vt:lpstr>2.2 延迟光照基本算法</vt:lpstr>
      <vt:lpstr>2.2 延迟光照基本算法</vt:lpstr>
      <vt:lpstr>2.2 延迟光照基本算法</vt:lpstr>
      <vt:lpstr>2.2 延迟光照基本算法</vt:lpstr>
      <vt:lpstr>2.2 延迟光照基本算法</vt:lpstr>
      <vt:lpstr>2.3 QQ飞车中延迟光照的渲染流程</vt:lpstr>
      <vt:lpstr>2.3 QQ飞车中延迟光照的渲染流程</vt:lpstr>
      <vt:lpstr>2.4 半透明物件的处理</vt:lpstr>
      <vt:lpstr>2.4 半透明物件的处理</vt:lpstr>
      <vt:lpstr>2.4 半透明物件的处理</vt:lpstr>
      <vt:lpstr>2.4 半透明物件的处理</vt:lpstr>
      <vt:lpstr>2.4 半透明物件的处理</vt:lpstr>
      <vt:lpstr>2.4 半透明物件的处理</vt:lpstr>
      <vt:lpstr>2.4 半透明物件的处理</vt:lpstr>
      <vt:lpstr>2.4 半透明物件的处理</vt:lpstr>
      <vt:lpstr>2.4 半透明物件的处理</vt:lpstr>
      <vt:lpstr>2.4 半透明物件的处理</vt:lpstr>
      <vt:lpstr>2.4 半透明物件的处理</vt:lpstr>
      <vt:lpstr>2.4 半透明物件的处理</vt:lpstr>
      <vt:lpstr>2.4 半透明物件的处理</vt:lpstr>
      <vt:lpstr>2.4 半透明物件的处理</vt:lpstr>
      <vt:lpstr>2.4 半透明物件的处理</vt:lpstr>
      <vt:lpstr>2.4 半透明物件的处理</vt:lpstr>
      <vt:lpstr>2.5 更加拥挤不堪的Gbuffer</vt:lpstr>
      <vt:lpstr>2.5 更加拥挤不堪的Gbuffer</vt:lpstr>
      <vt:lpstr>2.5 更加拥挤不堪的Gbuffer</vt:lpstr>
      <vt:lpstr>2.5 更加拥挤不堪的Gbuffer</vt:lpstr>
      <vt:lpstr>2.6 大光源与小光源的优化</vt:lpstr>
      <vt:lpstr>2.6 大光源与小光源的优化</vt:lpstr>
      <vt:lpstr>2.6 大光源与小光源的优化</vt:lpstr>
      <vt:lpstr>2.6 大光源与小光源的优化</vt:lpstr>
      <vt:lpstr>2.6 大光源与小光源的优化</vt:lpstr>
      <vt:lpstr>2.6 大光源与小光源的优化</vt:lpstr>
      <vt:lpstr>2.6 大光源与小光源的优化</vt:lpstr>
      <vt:lpstr>2.6 大光源与小光源的优化</vt:lpstr>
      <vt:lpstr>2.6 大光源与小光源的优化</vt:lpstr>
      <vt:lpstr>2.6 大光源与小光源的优化</vt:lpstr>
      <vt:lpstr>2.6 大光源与小光源的优化</vt:lpstr>
      <vt:lpstr>2.7 更丰富的材质</vt:lpstr>
      <vt:lpstr>2.7 更丰富的材质</vt:lpstr>
      <vt:lpstr>2.7 更丰富的材质</vt:lpstr>
      <vt:lpstr>2.7 更丰富的材质</vt:lpstr>
      <vt:lpstr>2.7 更丰富的材质</vt:lpstr>
      <vt:lpstr>2.7 更丰富的材质</vt:lpstr>
      <vt:lpstr>2.7 更丰富的材质</vt:lpstr>
      <vt:lpstr>3.Alpha与Z之间的故事</vt:lpstr>
      <vt:lpstr>3.1 Alpha与排序</vt:lpstr>
      <vt:lpstr>3.1 Alpha与排序</vt:lpstr>
      <vt:lpstr>3.1 Alpha与排序</vt:lpstr>
      <vt:lpstr>3.1 Alpha与排序</vt:lpstr>
      <vt:lpstr>3.1 Alpha与排序</vt:lpstr>
      <vt:lpstr>3.1 Alpha与排序</vt:lpstr>
      <vt:lpstr>3.1 Alpha与排序</vt:lpstr>
      <vt:lpstr>3.1 Alpha与排序</vt:lpstr>
      <vt:lpstr>3.2 Alpha Add效果与深度</vt:lpstr>
      <vt:lpstr>3.2 Alpha Add效果与深度</vt:lpstr>
      <vt:lpstr>3.2 Alpha Add效果与深度</vt:lpstr>
      <vt:lpstr>3.2 Alpha Add效果与深度</vt:lpstr>
      <vt:lpstr>3.2 Alpha Add效果与深度</vt:lpstr>
      <vt:lpstr>3.2 Alpha Add效果与深度</vt:lpstr>
      <vt:lpstr>3.2 半透明片引起的问题：缝隙</vt:lpstr>
      <vt:lpstr>3.2 半透明片引起的问题：缝隙</vt:lpstr>
      <vt:lpstr>3.2 半透明片引起的问题：缝隙</vt:lpstr>
      <vt:lpstr>例子：半透明人物塑像</vt:lpstr>
      <vt:lpstr>例子：半透明人物塑像</vt:lpstr>
      <vt:lpstr>例子：半透明人物塑像</vt:lpstr>
      <vt:lpstr>例子：半透明人物塑像</vt:lpstr>
      <vt:lpstr>例子：头发渲染</vt:lpstr>
      <vt:lpstr>例子：头发渲染</vt:lpstr>
      <vt:lpstr>例子：头发渲染</vt:lpstr>
      <vt:lpstr>例子：头发渲染</vt:lpstr>
      <vt:lpstr>例子：头发渲染</vt:lpstr>
      <vt:lpstr>例子：头发渲染</vt:lpstr>
      <vt:lpstr>例子：头发渲染</vt:lpstr>
      <vt:lpstr>例子：头发渲染</vt:lpstr>
      <vt:lpstr>例子：头发渲染</vt:lpstr>
      <vt:lpstr>3.3 总结</vt:lpstr>
      <vt:lpstr>4.显卡与兼容性</vt:lpstr>
      <vt:lpstr>4.1显卡的能力</vt:lpstr>
      <vt:lpstr>4.1显卡的能力</vt:lpstr>
      <vt:lpstr>4.2 MRT，深度缓冲与抗锯齿</vt:lpstr>
      <vt:lpstr>4.2 MRT，深度缓冲与抗锯齿</vt:lpstr>
      <vt:lpstr>4.3 用户的统计与分析</vt:lpstr>
      <vt:lpstr>4.3 用户的统计与分析</vt:lpstr>
      <vt:lpstr>4.3 用户的统计与分析</vt:lpstr>
      <vt:lpstr>4.4 互娱兼容性测试实验室</vt:lpstr>
      <vt:lpstr>4.5厂商合作-NV的显卡兼容性测试</vt:lpstr>
      <vt:lpstr>4.5厂商合作-双周电话会议解决问题</vt:lpstr>
      <vt:lpstr>幻灯片 134</vt:lpstr>
      <vt:lpstr>幻灯片 135</vt:lpstr>
    </vt:vector>
  </TitlesOfParts>
  <Company>Lenovo (Beijing) Limited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watsonsong(宋飞宇)</dc:creator>
  <cp:lastModifiedBy>watsonsong</cp:lastModifiedBy>
  <cp:revision>1053</cp:revision>
  <dcterms:created xsi:type="dcterms:W3CDTF">2012-05-27T05:22:09Z</dcterms:created>
  <dcterms:modified xsi:type="dcterms:W3CDTF">2013-04-27T01:00:18Z</dcterms:modified>
</cp:coreProperties>
</file>